
<file path=[Content_Types].xml><?xml version="1.0" encoding="utf-8"?>
<Types xmlns="http://schemas.openxmlformats.org/package/2006/content-types">
  <Default Extension="xml" ContentType="application/vnd.openxmlformats-officedocument.presentationml.presentation.main+xml"/>
  <Default Extension="fntdata" ContentType="application/x-fontdata"/>
  <Default Extension="jpg" ContentType="image/jpeg"/>
  <Default Extension="png" ContentType="image/png"/>
  <Default Extension="rels" ContentType="application/vnd.openxmlformats-package.relationships+xml"/>
  <Override PartName="/ppt/notesMasters/notesMaster1.xml" ContentType="application/vnd.openxmlformats-officedocument.presentationml.notesMaster+xml"/>
  <Override PartName="/ppt/notesMasters/theme/theme1.xml" ContentType="application/vnd.openxmlformats-officedocument.theme+xml"/>
  <Override PartName="/ppt/presProps.xml" ContentType="application/vnd.openxmlformats-officedocument.presentationml.presProps+xml"/>
  <Override PartName="/ppt/slideMasters/slideMaster1.xml" ContentType="application/vnd.openxmlformats-officedocument.presentationml.slideMaster+xml"/>
  <Override PartName="/ppt/slideMasters/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2.xml" ContentType="application/vnd.openxmlformats-officedocument.presentationml.slideMaster+xml"/>
  <Override PartName="/ppt/slideMasters/theme/theme3.xml" ContentType="application/vnd.openxmlformats-officedocument.theme+xml"/>
  <Override PartName="/ppt/slideLayouts/slideLayout12.xml" ContentType="application/vnd.openxmlformats-officedocument.presentationml.slideLayout+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2.xml" ContentType="application/vnd.openxmlformats-officedocument.presentationml.slide+xml"/>
  <Override PartName="/ppt/notesSlides/notesSlide12.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slides/slide14.xml" ContentType="application/vnd.openxmlformats-officedocument.presentationml.slide+xml"/>
  <Override PartName="/ppt/notesSlides/notesSlide14.xml" ContentType="application/vnd.openxmlformats-officedocument.presentationml.notesSlide+xml"/>
  <Override PartName="/ppt/slides/slide15.xml" ContentType="application/vnd.openxmlformats-officedocument.presentationml.slide+xml"/>
  <Override PartName="/ppt/notesSlides/notesSlide15.xml" ContentType="application/vnd.openxmlformats-officedocument.presentationml.notesSlide+xml"/>
  <Override PartName="/ppt/slides/slide16.xml" ContentType="application/vnd.openxmlformats-officedocument.presentationml.slide+xml"/>
  <Override PartName="/ppt/notesSlides/notesSlide16.xml" ContentType="application/vnd.openxmlformats-officedocument.presentationml.notesSlide+xml"/>
  <Override PartName="/ppt/slides/slide17.xml" ContentType="application/vnd.openxmlformats-officedocument.presentationml.slide+xml"/>
  <Override PartName="/ppt/notesSlides/notesSlide17.xml" ContentType="application/vnd.openxmlformats-officedocument.presentationml.notesSlide+xml"/>
  <Override PartName="/ppt/slides/slide18.xml" ContentType="application/vnd.openxmlformats-officedocument.presentationml.slide+xml"/>
  <Override PartName="/ppt/notesSlides/notesSlide18.xml" ContentType="application/vnd.openxmlformats-officedocument.presentationml.notesSlide+xml"/>
  <Override PartName="/ppt/slides/slide19.xml" ContentType="application/vnd.openxmlformats-officedocument.presentationml.slide+xml"/>
  <Override PartName="/ppt/notesSlides/notesSlide19.xml" ContentType="application/vnd.openxmlformats-officedocument.presentationml.notesSlide+xml"/>
  <Override PartName="/ppt/slides/slide20.xml" ContentType="application/vnd.openxmlformats-officedocument.presentationml.slide+xml"/>
  <Override PartName="/ppt/notesSlides/notesSlide20.xml" ContentType="application/vnd.openxmlformats-officedocument.presentationml.notesSlide+xml"/>
  <Override PartName="/ppt/slides/slide21.xml" ContentType="application/vnd.openxmlformats-officedocument.presentationml.slide+xml"/>
  <Override PartName="/ppt/notesSlides/notesSlide21.xml" ContentType="application/vnd.openxmlformats-officedocument.presentationml.notesSlide+xml"/>
  <Override PartName="/ppt/slides/slide22.xml" ContentType="application/vnd.openxmlformats-officedocument.presentationml.slide+xml"/>
  <Override PartName="/ppt/notesSlides/notesSlide22.xml" ContentType="application/vnd.openxmlformats-officedocument.presentationml.notesSlide+xml"/>
  <Override PartName="/ppt/slides/slide23.xml" ContentType="application/vnd.openxmlformats-officedocument.presentationml.slide+xml"/>
  <Override PartName="/ppt/notesSlides/notesSlide23.xml" ContentType="application/vnd.openxmlformats-officedocument.presentationml.notesSlide+xml"/>
  <Override PartName="/ppt/slides/slide24.xml" ContentType="application/vnd.openxmlformats-officedocument.presentationml.slide+xml"/>
  <Override PartName="/ppt/notesSlides/notesSlide24.xml" ContentType="application/vnd.openxmlformats-officedocument.presentationml.notesSlide+xml"/>
  <Override PartName="/ppt/slides/slide25.xml" ContentType="application/vnd.openxmlformats-officedocument.presentationml.slide+xml"/>
  <Override PartName="/ppt/notesSlides/notesSlide25.xml" ContentType="application/vnd.openxmlformats-officedocument.presentationml.notesSlide+xml"/>
  <Override PartName="/ppt/slides/slide26.xml" ContentType="application/vnd.openxmlformats-officedocument.presentationml.slide+xml"/>
  <Override PartName="/ppt/notesSlides/notesSlide26.xml" ContentType="application/vnd.openxmlformats-officedocument.presentationml.notesSlide+xml"/>
  <Override PartName="/ppt/slides/slide27.xml" ContentType="application/vnd.openxmlformats-officedocument.presentationml.slide+xml"/>
  <Override PartName="/ppt/notesSlides/notesSlide27.xml" ContentType="application/vnd.openxmlformats-officedocument.presentationml.notesSlide+xml"/>
  <Override PartName="/ppt/slides/slide28.xml" ContentType="application/vnd.openxmlformats-officedocument.presentationml.slide+xml"/>
  <Override PartName="/ppt/notesSlides/notesSlide28.xml" ContentType="application/vnd.openxmlformats-officedocument.presentationml.notesSlide+xml"/>
  <Override PartName="/ppt/slides/slide29.xml" ContentType="application/vnd.openxmlformats-officedocument.presentationml.slide+xml"/>
  <Override PartName="/ppt/notesSlides/notesSlide29.xml" ContentType="application/vnd.openxmlformats-officedocument.presentationml.notesSlide+xml"/>
  <Override PartName="/ppt/slides/slide30.xml" ContentType="application/vnd.openxmlformats-officedocument.presentationml.slide+xml"/>
  <Override PartName="/ppt/notesSlides/notesSlide30.xml" ContentType="application/vnd.openxmlformats-officedocument.presentationml.notesSlide+xml"/>
  <Override PartName="/ppt/slides/slide31.xml" ContentType="application/vnd.openxmlformats-officedocument.presentationml.slide+xml"/>
  <Override PartName="/ppt/notesSlides/notesSlide31.xml" ContentType="application/vnd.openxmlformats-officedocument.presentationml.notesSlide+xml"/>
  <Override PartName="/ppt/slides/slide32.xml" ContentType="application/vnd.openxmlformats-officedocument.presentationml.slide+xml"/>
  <Override PartName="/ppt/notesSlides/notesSlide32.xml" ContentType="application/vnd.openxmlformats-officedocument.presentationml.notesSlide+xml"/>
  <Override PartName="/ppt/slides/slide33.xml" ContentType="application/vnd.openxmlformats-officedocument.presentationml.slide+xml"/>
  <Override PartName="/ppt/notesSlides/notesSlide33.xml" ContentType="application/vnd.openxmlformats-officedocument.presentationml.notesSlide+xml"/>
  <Override PartName="/ppt/slides/slide34.xml" ContentType="application/vnd.openxmlformats-officedocument.presentationml.slide+xml"/>
  <Override PartName="/ppt/notesSlides/notesSlide34.xml" ContentType="application/vnd.openxmlformats-officedocument.presentationml.notesSlide+xml"/>
  <Override PartName="/ppt/slides/slide35.xml" ContentType="application/vnd.openxmlformats-officedocument.presentationml.slide+xml"/>
  <Override PartName="/ppt/notesSlides/notesSlide35.xml" ContentType="application/vnd.openxmlformats-officedocument.presentationml.notesSlide+xml"/>
  <Override PartName="/ppt/slides/slide36.xml" ContentType="application/vnd.openxmlformats-officedocument.presentationml.slide+xml"/>
  <Override PartName="/ppt/notesSlides/notesSlide36.xml" ContentType="application/vnd.openxmlformats-officedocument.presentationml.notesSlide+xml"/>
  <Override PartName="/ppt/slides/slide37.xml" ContentType="application/vnd.openxmlformats-officedocument.presentationml.slide+xml"/>
  <Override PartName="/ppt/notesSlides/notesSlide37.xml" ContentType="application/vnd.openxmlformats-officedocument.presentationml.notesSlide+xml"/>
  <Override PartName="/ppt/slides/slide38.xml" ContentType="application/vnd.openxmlformats-officedocument.presentationml.slide+xml"/>
  <Override PartName="/ppt/notesSlides/notesSlide38.xml" ContentType="application/vnd.openxmlformats-officedocument.presentationml.notesSlide+xml"/>
  <Override PartName="/ppt/slides/slide39.xml" ContentType="application/vnd.openxmlformats-officedocument.presentationml.slide+xml"/>
  <Override PartName="/ppt/notesSlides/notesSlide39.xml" ContentType="application/vnd.openxmlformats-officedocument.presentationml.notesSlide+xml"/>
  <Override PartName="/ppt/slides/slide40.xml" ContentType="application/vnd.openxmlformats-officedocument.presentationml.slide+xml"/>
  <Override PartName="/ppt/notesSlides/notesSlide40.xml" ContentType="application/vnd.openxmlformats-officedocument.presentationml.notesSlide+xml"/>
  <Override PartName="/ppt/slideMasters/slideMaster3.xml" ContentType="application/vnd.openxmlformats-officedocument.presentationml.slideMaster+xml"/>
  <Override PartName="/ppt/slideMasters/theme/theme4.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s/slide41.xml" ContentType="application/vnd.openxmlformats-officedocument.presentationml.slide+xml"/>
  <Override PartName="/ppt/notesSlides/notesSlide41.xml" ContentType="application/vnd.openxmlformats-officedocument.presentationml.notesSlide+xml"/>
  <Override PartName="/ppt/slides/slide42.xml" ContentType="application/vnd.openxmlformats-officedocument.presentationml.slide+xml"/>
  <Override PartName="/ppt/notesSlides/notesSlide42.xml" ContentType="application/vnd.openxmlformats-officedocument.presentationml.notesSlide+xml"/>
  <Override PartName="/ppt/slides/slide43.xml" ContentType="application/vnd.openxmlformats-officedocument.presentationml.slide+xml"/>
  <Override PartName="/ppt/notesSlides/notesSlide43.xml" ContentType="application/vnd.openxmlformats-officedocument.presentationml.notesSlide+xml"/>
  <Override PartName="/ppt/slides/slide44.xml" ContentType="application/vnd.openxmlformats-officedocument.presentationml.slide+xml"/>
  <Override PartName="/ppt/notesSlides/notesSlide44.xml" ContentType="application/vnd.openxmlformats-officedocument.presentationml.notesSlide+xml"/>
  <Override PartName="/ppt/slides/slide45.xml" ContentType="application/vnd.openxmlformats-officedocument.presentationml.slide+xml"/>
  <Override PartName="/ppt/notesSlides/notesSlide45.xml" ContentType="application/vnd.openxmlformats-officedocument.presentationml.notesSlide+xml"/>
  <Override PartName="/ppt/slides/slide46.xml" ContentType="application/vnd.openxmlformats-officedocument.presentationml.slide+xml"/>
  <Override PartName="/ppt/notesSlides/notesSlide46.xml" ContentType="application/vnd.openxmlformats-officedocument.presentationml.notesSlide+xml"/>
  <Override PartName="/ppt/slides/slide47.xml" ContentType="application/vnd.openxmlformats-officedocument.presentationml.slide+xml"/>
  <Override PartName="/ppt/notesSlides/notesSlide47.xml" ContentType="application/vnd.openxmlformats-officedocument.presentationml.notesSlide+xml"/>
  <Override PartName="/ppt/slides/slide48.xml" ContentType="application/vnd.openxmlformats-officedocument.presentationml.slide+xml"/>
  <Override PartName="/ppt/notesSlides/notesSlide48.xml" ContentType="application/vnd.openxmlformats-officedocument.presentationml.notesSlide+xml"/>
  <Override PartName="/ppt/slides/slide49.xml" ContentType="application/vnd.openxmlformats-officedocument.presentationml.slide+xml"/>
  <Override PartName="/ppt/notesSlides/notesSlide49.xml" ContentType="application/vnd.openxmlformats-officedocument.presentationml.notesSlide+xml"/>
  <Override PartName="/ppt/slides/slide50.xml" ContentType="application/vnd.openxmlformats-officedocument.presentationml.slide+xml"/>
  <Override PartName="/ppt/notesSlides/notesSlide50.xml" ContentType="application/vnd.openxmlformats-officedocument.presentationml.notesSlide+xml"/>
  <Override PartName="/ppt/slides/slide51.xml" ContentType="application/vnd.openxmlformats-officedocument.presentationml.slide+xml"/>
  <Override PartName="/ppt/notesSlides/notesSlide51.xml" ContentType="application/vnd.openxmlformats-officedocument.presentationml.notesSlide+xml"/>
  <Override PartName="/ppt/slides/slide52.xml" ContentType="application/vnd.openxmlformats-officedocument.presentationml.slide+xml"/>
  <Override PartName="/ppt/notesSlides/notesSlide52.xml" ContentType="application/vnd.openxmlformats-officedocument.presentationml.notesSlide+xml"/>
  <Override PartName="/ppt/slides/slide53.xml" ContentType="application/vnd.openxmlformats-officedocument.presentationml.slide+xml"/>
  <Override PartName="/ppt/notesSlides/notesSlide53.xml" ContentType="application/vnd.openxmlformats-officedocument.presentationml.notesSlide+xml"/>
  <Override PartName="/ppt/slides/slide54.xml" ContentType="application/vnd.openxmlformats-officedocument.presentationml.slide+xml"/>
  <Override PartName="/ppt/notesSlides/notesSlide54.xml" ContentType="application/vnd.openxmlformats-officedocument.presentationml.notesSlide+xml"/>
  <Override PartName="/ppt/slides/slide55.xml" ContentType="application/vnd.openxmlformats-officedocument.presentationml.slide+xml"/>
  <Override PartName="/ppt/notesSlides/notesSlide55.xml" ContentType="application/vnd.openxmlformats-officedocument.presentationml.notesSlide+xml"/>
  <Override PartName="/ppt/slides/slide56.xml" ContentType="application/vnd.openxmlformats-officedocument.presentationml.slide+xml"/>
  <Override PartName="/ppt/notesSlides/notesSlide56.xml" ContentType="application/vnd.openxmlformats-officedocument.presentationml.notesSlide+xml"/>
  <Override PartName="/ppt/slides/slide57.xml" ContentType="application/vnd.openxmlformats-officedocument.presentationml.slide+xml"/>
  <Override PartName="/ppt/notesSlides/notesSlide57.xml" ContentType="application/vnd.openxmlformats-officedocument.presentationml.notesSlide+xml"/>
  <Override PartName="/ppt/slides/slide58.xml" ContentType="application/vnd.openxmlformats-officedocument.presentationml.slide+xml"/>
  <Override PartName="/ppt/notesSlides/notesSlide58.xml" ContentType="application/vnd.openxmlformats-officedocument.presentationml.notesSlide+xml"/>
  <Override PartName="/ppt/slides/slide59.xml" ContentType="application/vnd.openxmlformats-officedocument.presentationml.slide+xml"/>
  <Override PartName="/ppt/notesSlides/notesSlide59.xml" ContentType="application/vnd.openxmlformats-officedocument.presentationml.notesSlide+xml"/>
  <Override PartName="/ppt/slides/slide60.xml" ContentType="application/vnd.openxmlformats-officedocument.presentationml.slide+xml"/>
  <Override PartName="/ppt/notesSlides/notesSlide60.xml" ContentType="application/vnd.openxmlformats-officedocument.presentationml.notesSlide+xml"/>
  <Override PartName="/ppt/slides/slide61.xml" ContentType="application/vnd.openxmlformats-officedocument.presentationml.slide+xml"/>
  <Override PartName="/ppt/notesSlides/notesSlide61.xml" ContentType="application/vnd.openxmlformats-officedocument.presentationml.notesSlide+xml"/>
  <Override PartName="/ppt/slides/slide62.xml" ContentType="application/vnd.openxmlformats-officedocument.presentationml.slide+xml"/>
  <Override PartName="/ppt/notesSlides/notesSlide62.xml" ContentType="application/vnd.openxmlformats-officedocument.presentationml.notesSlide+xml"/>
  <Override PartName="/docProps/core.xml" ContentType="application/vnd.openxmlformats-package.core-properties+xml"/>
</Types>
</file>

<file path=_rels/.rels>&#65279;<?xml version="1.0" encoding="utf-8"?><Relationships xmlns="http://schemas.openxmlformats.org/package/2006/relationships"><Relationship Type="http://schemas.openxmlformats.org/officeDocument/2006/relationships/officeDocument" Target="/ppt/presentation.xml" Id="R1f35a14824d64446" /><Relationship Type="http://schemas.openxmlformats.org/package/2006/relationships/metadata/core-properties" Target="/docProps/core.xml" Id="Rfd346047196f46ea"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797a026f97574f73"/>
    <p:sldMasterId id="2147483660" r:id="R24cb904bc5e0406a"/>
    <p:sldMasterId id="2147483672" r:id="R95e33c46ef644460"/>
  </p:sldMasterIdLst>
  <p:notesMasterIdLst>
    <p:notesMasterId r:id="R077841830f674238"/>
  </p:notesMasterIdLst>
  <p:sldIdLst>
    <p:sldId id="256" r:id="R045d7553512743ad"/>
    <p:sldId id="257" r:id="R924cbfa5bce1455f"/>
    <p:sldId id="258" r:id="Rede0bad8b53140c4"/>
    <p:sldId id="259" r:id="R525f1568266146ea"/>
    <p:sldId id="260" r:id="Rab2659a60b8b4023"/>
    <p:sldId id="261" r:id="Rfaf7b156efac4d81"/>
    <p:sldId id="262" r:id="Rea9da2150aa54235"/>
    <p:sldId id="263" r:id="R0295d230852c4e6a"/>
    <p:sldId id="264" r:id="R2f4ecd32e8154746"/>
    <p:sldId id="265" r:id="R205774ab6d1d4a67"/>
    <p:sldId id="266" r:id="Read67b6458124bd3"/>
    <p:sldId id="267" r:id="R17b8c538f9a0497f"/>
    <p:sldId id="268" r:id="Rc8ef0c90d0244f74"/>
    <p:sldId id="269" r:id="Rc50386d971084244"/>
    <p:sldId id="270" r:id="Rafc34ad9fa3743ab"/>
    <p:sldId id="271" r:id="R9bbcfe1da1814bcd"/>
    <p:sldId id="272" r:id="Ra9e8f03f3844462c"/>
    <p:sldId id="273" r:id="Rf29eebb216224b0f"/>
    <p:sldId id="274" r:id="Re9d6633d5acb4408"/>
    <p:sldId id="275" r:id="R5702cb9dd7aa4a9e"/>
    <p:sldId id="276" r:id="R7d50558ef75d4f33"/>
    <p:sldId id="277" r:id="Rdb1849ca19b84bbb"/>
    <p:sldId id="278" r:id="R6c9d09edad0c469d"/>
    <p:sldId id="279" r:id="Rc1d49c197c2544ce"/>
    <p:sldId id="280" r:id="R3a4171342d954b31"/>
    <p:sldId id="281" r:id="Re1d3639093eb4ea6"/>
    <p:sldId id="282" r:id="Rcf06936789ae4949"/>
    <p:sldId id="283" r:id="Rcef3c0f82acd4673"/>
    <p:sldId id="284" r:id="Rfda513aeba734080"/>
    <p:sldId id="285" r:id="Rcefe97f58efa4d1a"/>
    <p:sldId id="286" r:id="Ref5d9613aab74ea5"/>
    <p:sldId id="287" r:id="Rabc1507528b6417a"/>
    <p:sldId id="288" r:id="R0290c32de4474a4f"/>
    <p:sldId id="289" r:id="R5067d1903d0442da"/>
    <p:sldId id="290" r:id="R72036c4eb9ac4220"/>
    <p:sldId id="291" r:id="Rffde0e9ddc1a453e"/>
    <p:sldId id="292" r:id="Rbb86af7a896e45aa"/>
    <p:sldId id="293" r:id="Rbe3f8a86f8314b05"/>
    <p:sldId id="294" r:id="R29bb504fd7074d24"/>
    <p:sldId id="295" r:id="R1afdcebb78be4c22"/>
    <p:sldId id="296" r:id="Rca583c9cbd274cb8"/>
    <p:sldId id="297" r:id="Rccbe0df6d1bd401f"/>
    <p:sldId id="298" r:id="R5382f1acd4a542f5"/>
    <p:sldId id="299" r:id="R359790a1116d4bab"/>
    <p:sldId id="300" r:id="R527b83951ad249c3"/>
    <p:sldId id="301" r:id="Rac3ab91f883d44d2"/>
    <p:sldId id="302" r:id="R54dbed62d7704e09"/>
    <p:sldId id="303" r:id="Rb51e727bc8744afb"/>
    <p:sldId id="304" r:id="R56552ee586ac4d41"/>
    <p:sldId id="305" r:id="Rc8888ec15cc049d6"/>
    <p:sldId id="306" r:id="R851042e0b1b64dac"/>
    <p:sldId id="307" r:id="Ref37880a1c7642e8"/>
    <p:sldId id="308" r:id="R16b2a7731dcb430b"/>
    <p:sldId id="309" r:id="Ra875a72d2d5d48b2"/>
    <p:sldId id="310" r:id="R50bfd84f84e4416d"/>
    <p:sldId id="311" r:id="Re3f78054ec714fc5"/>
    <p:sldId id="312" r:id="R391eb3b80223493f"/>
    <p:sldId id="313" r:id="R80fe51a63cd84be0"/>
    <p:sldId id="314" r:id="R1790c60d702e4add"/>
    <p:sldId id="315" r:id="Ra89240db77bf4e2d"/>
    <p:sldId id="316" r:id="R06af3c7c9a684eca"/>
    <p:sldId id="317" r:id="R3facef1ca2c54399"/>
  </p:sldIdLst>
  <p:sldSz cx="12192000" cy="6858000"/>
  <p:notesSz cx="6858000" cy="9144000"/>
  <p:embeddedFontLst>
    <p:embeddedFont>
      <p:font typeface="Play"/>
      <p:regular r:id="rcId9bd116218feb47a2"/>
      <p:bold r:id="rcIddd3fc461209f47b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&#65279;<?xml version="1.0" encoding="utf-8"?><Relationships xmlns="http://schemas.openxmlformats.org/package/2006/relationships"><Relationship Type="http://schemas.openxmlformats.org/officeDocument/2006/relationships/font" Target="/ppt/fonts/font.fntdata" Id="rcId9bd116218feb47a2" /><Relationship Type="http://schemas.openxmlformats.org/officeDocument/2006/relationships/font" Target="/ppt/fonts/font2.fntdata" Id="rcIddd3fc461209f47b2" /><Relationship Type="http://schemas.openxmlformats.org/officeDocument/2006/relationships/notesMaster" Target="/ppt/notesMasters/notesMaster1.xml" Id="R077841830f674238" /><Relationship Type="http://schemas.openxmlformats.org/officeDocument/2006/relationships/presProps" Target="/ppt/presProps.xml" Id="R8289baac065b4cac" /><Relationship Type="http://schemas.openxmlformats.org/officeDocument/2006/relationships/slideMaster" Target="/ppt/slideMasters/slideMaster1.xml" Id="R797a026f97574f73" /><Relationship Type="http://schemas.openxmlformats.org/officeDocument/2006/relationships/theme" Target="/ppt/slideMasters/theme/theme2.xml" Id="Ra2b80cb236534389" /><Relationship Type="http://schemas.openxmlformats.org/officeDocument/2006/relationships/slideMaster" Target="/ppt/slideMasters/slideMaster2.xml" Id="R24cb904bc5e0406a" /><Relationship Type="http://schemas.openxmlformats.org/officeDocument/2006/relationships/slide" Target="/ppt/slides/slide1.xml" Id="R045d7553512743ad" /><Relationship Type="http://schemas.openxmlformats.org/officeDocument/2006/relationships/slide" Target="/ppt/slides/slide2.xml" Id="R924cbfa5bce1455f" /><Relationship Type="http://schemas.openxmlformats.org/officeDocument/2006/relationships/slide" Target="/ppt/slides/slide3.xml" Id="Rede0bad8b53140c4" /><Relationship Type="http://schemas.openxmlformats.org/officeDocument/2006/relationships/slide" Target="/ppt/slides/slide4.xml" Id="R525f1568266146ea" /><Relationship Type="http://schemas.openxmlformats.org/officeDocument/2006/relationships/slide" Target="/ppt/slides/slide5.xml" Id="Rab2659a60b8b4023" /><Relationship Type="http://schemas.openxmlformats.org/officeDocument/2006/relationships/slide" Target="/ppt/slides/slide6.xml" Id="Rfaf7b156efac4d81" /><Relationship Type="http://schemas.openxmlformats.org/officeDocument/2006/relationships/slide" Target="/ppt/slides/slide7.xml" Id="Rea9da2150aa54235" /><Relationship Type="http://schemas.openxmlformats.org/officeDocument/2006/relationships/slide" Target="/ppt/slides/slide8.xml" Id="R0295d230852c4e6a" /><Relationship Type="http://schemas.openxmlformats.org/officeDocument/2006/relationships/slide" Target="/ppt/slides/slide9.xml" Id="R2f4ecd32e8154746" /><Relationship Type="http://schemas.openxmlformats.org/officeDocument/2006/relationships/slide" Target="/ppt/slides/slide10.xml" Id="R205774ab6d1d4a67" /><Relationship Type="http://schemas.openxmlformats.org/officeDocument/2006/relationships/slide" Target="/ppt/slides/slide11.xml" Id="Read67b6458124bd3" /><Relationship Type="http://schemas.openxmlformats.org/officeDocument/2006/relationships/slide" Target="/ppt/slides/slide12.xml" Id="R17b8c538f9a0497f" /><Relationship Type="http://schemas.openxmlformats.org/officeDocument/2006/relationships/slide" Target="/ppt/slides/slide13.xml" Id="Rc8ef0c90d0244f74" /><Relationship Type="http://schemas.openxmlformats.org/officeDocument/2006/relationships/slide" Target="/ppt/slides/slide14.xml" Id="Rc50386d971084244" /><Relationship Type="http://schemas.openxmlformats.org/officeDocument/2006/relationships/slide" Target="/ppt/slides/slide15.xml" Id="Rafc34ad9fa3743ab" /><Relationship Type="http://schemas.openxmlformats.org/officeDocument/2006/relationships/slide" Target="/ppt/slides/slide16.xml" Id="R9bbcfe1da1814bcd" /><Relationship Type="http://schemas.openxmlformats.org/officeDocument/2006/relationships/slide" Target="/ppt/slides/slide17.xml" Id="Ra9e8f03f3844462c" /><Relationship Type="http://schemas.openxmlformats.org/officeDocument/2006/relationships/slide" Target="/ppt/slides/slide18.xml" Id="Rf29eebb216224b0f" /><Relationship Type="http://schemas.openxmlformats.org/officeDocument/2006/relationships/slide" Target="/ppt/slides/slide19.xml" Id="Re9d6633d5acb4408" /><Relationship Type="http://schemas.openxmlformats.org/officeDocument/2006/relationships/slide" Target="/ppt/slides/slide20.xml" Id="R5702cb9dd7aa4a9e" /><Relationship Type="http://schemas.openxmlformats.org/officeDocument/2006/relationships/slide" Target="/ppt/slides/slide21.xml" Id="R7d50558ef75d4f33" /><Relationship Type="http://schemas.openxmlformats.org/officeDocument/2006/relationships/slide" Target="/ppt/slides/slide22.xml" Id="Rdb1849ca19b84bbb" /><Relationship Type="http://schemas.openxmlformats.org/officeDocument/2006/relationships/slide" Target="/ppt/slides/slide23.xml" Id="R6c9d09edad0c469d" /><Relationship Type="http://schemas.openxmlformats.org/officeDocument/2006/relationships/slide" Target="/ppt/slides/slide24.xml" Id="Rc1d49c197c2544ce" /><Relationship Type="http://schemas.openxmlformats.org/officeDocument/2006/relationships/slide" Target="/ppt/slides/slide25.xml" Id="R3a4171342d954b31" /><Relationship Type="http://schemas.openxmlformats.org/officeDocument/2006/relationships/slide" Target="/ppt/slides/slide26.xml" Id="Re1d3639093eb4ea6" /><Relationship Type="http://schemas.openxmlformats.org/officeDocument/2006/relationships/slide" Target="/ppt/slides/slide27.xml" Id="Rcf06936789ae4949" /><Relationship Type="http://schemas.openxmlformats.org/officeDocument/2006/relationships/slide" Target="/ppt/slides/slide28.xml" Id="Rcef3c0f82acd4673" /><Relationship Type="http://schemas.openxmlformats.org/officeDocument/2006/relationships/slide" Target="/ppt/slides/slide29.xml" Id="Rfda513aeba734080" /><Relationship Type="http://schemas.openxmlformats.org/officeDocument/2006/relationships/slide" Target="/ppt/slides/slide30.xml" Id="Rcefe97f58efa4d1a" /><Relationship Type="http://schemas.openxmlformats.org/officeDocument/2006/relationships/slide" Target="/ppt/slides/slide31.xml" Id="Ref5d9613aab74ea5" /><Relationship Type="http://schemas.openxmlformats.org/officeDocument/2006/relationships/slide" Target="/ppt/slides/slide32.xml" Id="Rabc1507528b6417a" /><Relationship Type="http://schemas.openxmlformats.org/officeDocument/2006/relationships/slide" Target="/ppt/slides/slide33.xml" Id="R0290c32de4474a4f" /><Relationship Type="http://schemas.openxmlformats.org/officeDocument/2006/relationships/slide" Target="/ppt/slides/slide34.xml" Id="R5067d1903d0442da" /><Relationship Type="http://schemas.openxmlformats.org/officeDocument/2006/relationships/slide" Target="/ppt/slides/slide35.xml" Id="R72036c4eb9ac4220" /><Relationship Type="http://schemas.openxmlformats.org/officeDocument/2006/relationships/slide" Target="/ppt/slides/slide36.xml" Id="Rffde0e9ddc1a453e" /><Relationship Type="http://schemas.openxmlformats.org/officeDocument/2006/relationships/slide" Target="/ppt/slides/slide37.xml" Id="Rbb86af7a896e45aa" /><Relationship Type="http://schemas.openxmlformats.org/officeDocument/2006/relationships/slide" Target="/ppt/slides/slide38.xml" Id="Rbe3f8a86f8314b05" /><Relationship Type="http://schemas.openxmlformats.org/officeDocument/2006/relationships/slide" Target="/ppt/slides/slide39.xml" Id="R29bb504fd7074d24" /><Relationship Type="http://schemas.openxmlformats.org/officeDocument/2006/relationships/slide" Target="/ppt/slides/slide40.xml" Id="R1afdcebb78be4c22" /><Relationship Type="http://schemas.openxmlformats.org/officeDocument/2006/relationships/slideMaster" Target="/ppt/slideMasters/slideMaster3.xml" Id="R95e33c46ef644460" /><Relationship Type="http://schemas.openxmlformats.org/officeDocument/2006/relationships/slide" Target="/ppt/slides/slide41.xml" Id="Rca583c9cbd274cb8" /><Relationship Type="http://schemas.openxmlformats.org/officeDocument/2006/relationships/slide" Target="/ppt/slides/slide42.xml" Id="Rccbe0df6d1bd401f" /><Relationship Type="http://schemas.openxmlformats.org/officeDocument/2006/relationships/slide" Target="/ppt/slides/slide43.xml" Id="R5382f1acd4a542f5" /><Relationship Type="http://schemas.openxmlformats.org/officeDocument/2006/relationships/slide" Target="/ppt/slides/slide44.xml" Id="R359790a1116d4bab" /><Relationship Type="http://schemas.openxmlformats.org/officeDocument/2006/relationships/slide" Target="/ppt/slides/slide45.xml" Id="R527b83951ad249c3" /><Relationship Type="http://schemas.openxmlformats.org/officeDocument/2006/relationships/slide" Target="/ppt/slides/slide46.xml" Id="Rac3ab91f883d44d2" /><Relationship Type="http://schemas.openxmlformats.org/officeDocument/2006/relationships/slide" Target="/ppt/slides/slide47.xml" Id="R54dbed62d7704e09" /><Relationship Type="http://schemas.openxmlformats.org/officeDocument/2006/relationships/slide" Target="/ppt/slides/slide48.xml" Id="Rb51e727bc8744afb" /><Relationship Type="http://schemas.openxmlformats.org/officeDocument/2006/relationships/slide" Target="/ppt/slides/slide49.xml" Id="R56552ee586ac4d41" /><Relationship Type="http://schemas.openxmlformats.org/officeDocument/2006/relationships/slide" Target="/ppt/slides/slide50.xml" Id="Rc8888ec15cc049d6" /><Relationship Type="http://schemas.openxmlformats.org/officeDocument/2006/relationships/slide" Target="/ppt/slides/slide51.xml" Id="R851042e0b1b64dac" /><Relationship Type="http://schemas.openxmlformats.org/officeDocument/2006/relationships/slide" Target="/ppt/slides/slide52.xml" Id="Ref37880a1c7642e8" /><Relationship Type="http://schemas.openxmlformats.org/officeDocument/2006/relationships/slide" Target="/ppt/slides/slide53.xml" Id="R16b2a7731dcb430b" /><Relationship Type="http://schemas.openxmlformats.org/officeDocument/2006/relationships/slide" Target="/ppt/slides/slide54.xml" Id="Ra875a72d2d5d48b2" /><Relationship Type="http://schemas.openxmlformats.org/officeDocument/2006/relationships/slide" Target="/ppt/slides/slide55.xml" Id="R50bfd84f84e4416d" /><Relationship Type="http://schemas.openxmlformats.org/officeDocument/2006/relationships/slide" Target="/ppt/slides/slide56.xml" Id="Re3f78054ec714fc5" /><Relationship Type="http://schemas.openxmlformats.org/officeDocument/2006/relationships/slide" Target="/ppt/slides/slide57.xml" Id="R391eb3b80223493f" /><Relationship Type="http://schemas.openxmlformats.org/officeDocument/2006/relationships/slide" Target="/ppt/slides/slide58.xml" Id="R80fe51a63cd84be0" /><Relationship Type="http://schemas.openxmlformats.org/officeDocument/2006/relationships/slide" Target="/ppt/slides/slide59.xml" Id="R1790c60d702e4add" /><Relationship Type="http://schemas.openxmlformats.org/officeDocument/2006/relationships/slide" Target="/ppt/slides/slide60.xml" Id="Ra89240db77bf4e2d" /><Relationship Type="http://schemas.openxmlformats.org/officeDocument/2006/relationships/slide" Target="/ppt/slides/slide61.xml" Id="R06af3c7c9a684eca" /><Relationship Type="http://schemas.openxmlformats.org/officeDocument/2006/relationships/slide" Target="/ppt/slides/slide62.xml" Id="R3facef1ca2c54399" /></Relationships>
</file>

<file path=ppt/media/image.jpg>
</file>

<file path=ppt/media/image.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&#65279;<?xml version="1.0" encoding="utf-8"?><Relationships xmlns="http://schemas.openxmlformats.org/package/2006/relationships"><Relationship Type="http://schemas.openxmlformats.org/officeDocument/2006/relationships/theme" Target="/ppt/notesMasters/theme/theme1.xml" Id="R201a0361719c42eb" /></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Masters/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notesSlides/_rels/notesSlide1.xml.rels>&#65279;<?xml version="1.0" encoding="utf-8"?><Relationships xmlns="http://schemas.openxmlformats.org/package/2006/relationships"><Relationship Type="http://schemas.openxmlformats.org/officeDocument/2006/relationships/slide" Target="/ppt/slides/slide1.xml" Id="R0a5fa00beb204585" /><Relationship Type="http://schemas.openxmlformats.org/officeDocument/2006/relationships/notesMaster" Target="/ppt/notesMasters/notesMaster1.xml" Id="Rdf81cd5bdc0e4957" /></Relationships>
</file>

<file path=ppt/notesSlides/_rels/notesSlide10.xml.rels>&#65279;<?xml version="1.0" encoding="utf-8"?><Relationships xmlns="http://schemas.openxmlformats.org/package/2006/relationships"><Relationship Type="http://schemas.openxmlformats.org/officeDocument/2006/relationships/slide" Target="/ppt/slides/slide10.xml" Id="R674a9eec21a648f3" /><Relationship Type="http://schemas.openxmlformats.org/officeDocument/2006/relationships/notesMaster" Target="/ppt/notesMasters/notesMaster1.xml" Id="R03b3d936e35643c8" /></Relationships>
</file>

<file path=ppt/notesSlides/_rels/notesSlide11.xml.rels>&#65279;<?xml version="1.0" encoding="utf-8"?><Relationships xmlns="http://schemas.openxmlformats.org/package/2006/relationships"><Relationship Type="http://schemas.openxmlformats.org/officeDocument/2006/relationships/slide" Target="/ppt/slides/slide11.xml" Id="Ra082135abce343ce" /><Relationship Type="http://schemas.openxmlformats.org/officeDocument/2006/relationships/notesMaster" Target="/ppt/notesMasters/notesMaster1.xml" Id="Rc0acedfd4ed140e3" /></Relationships>
</file>

<file path=ppt/notesSlides/_rels/notesSlide12.xml.rels>&#65279;<?xml version="1.0" encoding="utf-8"?><Relationships xmlns="http://schemas.openxmlformats.org/package/2006/relationships"><Relationship Type="http://schemas.openxmlformats.org/officeDocument/2006/relationships/slide" Target="/ppt/slides/slide12.xml" Id="Rda73b3297f744108" /><Relationship Type="http://schemas.openxmlformats.org/officeDocument/2006/relationships/notesMaster" Target="/ppt/notesMasters/notesMaster1.xml" Id="R0865258bbddb4d8d" /></Relationships>
</file>

<file path=ppt/notesSlides/_rels/notesSlide13.xml.rels>&#65279;<?xml version="1.0" encoding="utf-8"?><Relationships xmlns="http://schemas.openxmlformats.org/package/2006/relationships"><Relationship Type="http://schemas.openxmlformats.org/officeDocument/2006/relationships/slide" Target="/ppt/slides/slide13.xml" Id="R806faf49b674473c" /><Relationship Type="http://schemas.openxmlformats.org/officeDocument/2006/relationships/notesMaster" Target="/ppt/notesMasters/notesMaster1.xml" Id="R4d548edd83484892" /></Relationships>
</file>

<file path=ppt/notesSlides/_rels/notesSlide14.xml.rels>&#65279;<?xml version="1.0" encoding="utf-8"?><Relationships xmlns="http://schemas.openxmlformats.org/package/2006/relationships"><Relationship Type="http://schemas.openxmlformats.org/officeDocument/2006/relationships/slide" Target="/ppt/slides/slide14.xml" Id="R9f72f76dbe9945d9" /><Relationship Type="http://schemas.openxmlformats.org/officeDocument/2006/relationships/notesMaster" Target="/ppt/notesMasters/notesMaster1.xml" Id="R9f357d33282d494f" /></Relationships>
</file>

<file path=ppt/notesSlides/_rels/notesSlide15.xml.rels>&#65279;<?xml version="1.0" encoding="utf-8"?><Relationships xmlns="http://schemas.openxmlformats.org/package/2006/relationships"><Relationship Type="http://schemas.openxmlformats.org/officeDocument/2006/relationships/slide" Target="/ppt/slides/slide15.xml" Id="R157920f1d5574d80" /><Relationship Type="http://schemas.openxmlformats.org/officeDocument/2006/relationships/notesMaster" Target="/ppt/notesMasters/notesMaster1.xml" Id="Rca9dfe7603eb4d2c" /></Relationships>
</file>

<file path=ppt/notesSlides/_rels/notesSlide16.xml.rels>&#65279;<?xml version="1.0" encoding="utf-8"?><Relationships xmlns="http://schemas.openxmlformats.org/package/2006/relationships"><Relationship Type="http://schemas.openxmlformats.org/officeDocument/2006/relationships/slide" Target="/ppt/slides/slide16.xml" Id="Rf24cdd687a784fd5" /><Relationship Type="http://schemas.openxmlformats.org/officeDocument/2006/relationships/notesMaster" Target="/ppt/notesMasters/notesMaster1.xml" Id="R09ef24f83a2647e0" /></Relationships>
</file>

<file path=ppt/notesSlides/_rels/notesSlide17.xml.rels>&#65279;<?xml version="1.0" encoding="utf-8"?><Relationships xmlns="http://schemas.openxmlformats.org/package/2006/relationships"><Relationship Type="http://schemas.openxmlformats.org/officeDocument/2006/relationships/slide" Target="/ppt/slides/slide17.xml" Id="Rd1f2e1b1bdab44b3" /><Relationship Type="http://schemas.openxmlformats.org/officeDocument/2006/relationships/notesMaster" Target="/ppt/notesMasters/notesMaster1.xml" Id="R69b5c26e003b4e31" /></Relationships>
</file>

<file path=ppt/notesSlides/_rels/notesSlide18.xml.rels>&#65279;<?xml version="1.0" encoding="utf-8"?><Relationships xmlns="http://schemas.openxmlformats.org/package/2006/relationships"><Relationship Type="http://schemas.openxmlformats.org/officeDocument/2006/relationships/slide" Target="/ppt/slides/slide18.xml" Id="R699d069b2ef74e0d" /><Relationship Type="http://schemas.openxmlformats.org/officeDocument/2006/relationships/notesMaster" Target="/ppt/notesMasters/notesMaster1.xml" Id="R21ca38fdb8c54454" /></Relationships>
</file>

<file path=ppt/notesSlides/_rels/notesSlide19.xml.rels>&#65279;<?xml version="1.0" encoding="utf-8"?><Relationships xmlns="http://schemas.openxmlformats.org/package/2006/relationships"><Relationship Type="http://schemas.openxmlformats.org/officeDocument/2006/relationships/slide" Target="/ppt/slides/slide19.xml" Id="Rac78d3cdd1824607" /><Relationship Type="http://schemas.openxmlformats.org/officeDocument/2006/relationships/notesMaster" Target="/ppt/notesMasters/notesMaster1.xml" Id="R6bb9cd7384b0470e" /></Relationships>
</file>

<file path=ppt/notesSlides/_rels/notesSlide2.xml.rels>&#65279;<?xml version="1.0" encoding="utf-8"?><Relationships xmlns="http://schemas.openxmlformats.org/package/2006/relationships"><Relationship Type="http://schemas.openxmlformats.org/officeDocument/2006/relationships/slide" Target="/ppt/slides/slide2.xml" Id="Rf322003142484a2f" /><Relationship Type="http://schemas.openxmlformats.org/officeDocument/2006/relationships/notesMaster" Target="/ppt/notesMasters/notesMaster1.xml" Id="R23b5980da2c24622" /></Relationships>
</file>

<file path=ppt/notesSlides/_rels/notesSlide20.xml.rels>&#65279;<?xml version="1.0" encoding="utf-8"?><Relationships xmlns="http://schemas.openxmlformats.org/package/2006/relationships"><Relationship Type="http://schemas.openxmlformats.org/officeDocument/2006/relationships/slide" Target="/ppt/slides/slide20.xml" Id="R72f625168eb243d0" /><Relationship Type="http://schemas.openxmlformats.org/officeDocument/2006/relationships/notesMaster" Target="/ppt/notesMasters/notesMaster1.xml" Id="Rabf45a69c26c427d" /></Relationships>
</file>

<file path=ppt/notesSlides/_rels/notesSlide21.xml.rels>&#65279;<?xml version="1.0" encoding="utf-8"?><Relationships xmlns="http://schemas.openxmlformats.org/package/2006/relationships"><Relationship Type="http://schemas.openxmlformats.org/officeDocument/2006/relationships/slide" Target="/ppt/slides/slide21.xml" Id="R8afe757265ca4d1a" /><Relationship Type="http://schemas.openxmlformats.org/officeDocument/2006/relationships/notesMaster" Target="/ppt/notesMasters/notesMaster1.xml" Id="R71c047c7b96d42af" /></Relationships>
</file>

<file path=ppt/notesSlides/_rels/notesSlide22.xml.rels>&#65279;<?xml version="1.0" encoding="utf-8"?><Relationships xmlns="http://schemas.openxmlformats.org/package/2006/relationships"><Relationship Type="http://schemas.openxmlformats.org/officeDocument/2006/relationships/slide" Target="/ppt/slides/slide22.xml" Id="Rae2000c0596c43da" /><Relationship Type="http://schemas.openxmlformats.org/officeDocument/2006/relationships/notesMaster" Target="/ppt/notesMasters/notesMaster1.xml" Id="R3ac09af13d4b485b" /></Relationships>
</file>

<file path=ppt/notesSlides/_rels/notesSlide23.xml.rels>&#65279;<?xml version="1.0" encoding="utf-8"?><Relationships xmlns="http://schemas.openxmlformats.org/package/2006/relationships"><Relationship Type="http://schemas.openxmlformats.org/officeDocument/2006/relationships/slide" Target="/ppt/slides/slide23.xml" Id="R979de9df5d844f5f" /><Relationship Type="http://schemas.openxmlformats.org/officeDocument/2006/relationships/notesMaster" Target="/ppt/notesMasters/notesMaster1.xml" Id="Ra2891ae11b974d25" /></Relationships>
</file>

<file path=ppt/notesSlides/_rels/notesSlide24.xml.rels>&#65279;<?xml version="1.0" encoding="utf-8"?><Relationships xmlns="http://schemas.openxmlformats.org/package/2006/relationships"><Relationship Type="http://schemas.openxmlformats.org/officeDocument/2006/relationships/slide" Target="/ppt/slides/slide24.xml" Id="R733b2cf3f34a419e" /><Relationship Type="http://schemas.openxmlformats.org/officeDocument/2006/relationships/notesMaster" Target="/ppt/notesMasters/notesMaster1.xml" Id="Rf51cb998dfd84859" /></Relationships>
</file>

<file path=ppt/notesSlides/_rels/notesSlide25.xml.rels>&#65279;<?xml version="1.0" encoding="utf-8"?><Relationships xmlns="http://schemas.openxmlformats.org/package/2006/relationships"><Relationship Type="http://schemas.openxmlformats.org/officeDocument/2006/relationships/slide" Target="/ppt/slides/slide25.xml" Id="R9ba6d76c6cee43e8" /><Relationship Type="http://schemas.openxmlformats.org/officeDocument/2006/relationships/notesMaster" Target="/ppt/notesMasters/notesMaster1.xml" Id="Rf1819511548e494c" /></Relationships>
</file>

<file path=ppt/notesSlides/_rels/notesSlide26.xml.rels>&#65279;<?xml version="1.0" encoding="utf-8"?><Relationships xmlns="http://schemas.openxmlformats.org/package/2006/relationships"><Relationship Type="http://schemas.openxmlformats.org/officeDocument/2006/relationships/slide" Target="/ppt/slides/slide26.xml" Id="R8c51a991340640e1" /><Relationship Type="http://schemas.openxmlformats.org/officeDocument/2006/relationships/notesMaster" Target="/ppt/notesMasters/notesMaster1.xml" Id="R65fbe3e5a2604e65" /></Relationships>
</file>

<file path=ppt/notesSlides/_rels/notesSlide27.xml.rels>&#65279;<?xml version="1.0" encoding="utf-8"?><Relationships xmlns="http://schemas.openxmlformats.org/package/2006/relationships"><Relationship Type="http://schemas.openxmlformats.org/officeDocument/2006/relationships/slide" Target="/ppt/slides/slide27.xml" Id="Rb5076ec48f714814" /><Relationship Type="http://schemas.openxmlformats.org/officeDocument/2006/relationships/notesMaster" Target="/ppt/notesMasters/notesMaster1.xml" Id="Rddbafa80b8b04710" /></Relationships>
</file>

<file path=ppt/notesSlides/_rels/notesSlide28.xml.rels>&#65279;<?xml version="1.0" encoding="utf-8"?><Relationships xmlns="http://schemas.openxmlformats.org/package/2006/relationships"><Relationship Type="http://schemas.openxmlformats.org/officeDocument/2006/relationships/slide" Target="/ppt/slides/slide28.xml" Id="Rc382bc004bd64f26" /><Relationship Type="http://schemas.openxmlformats.org/officeDocument/2006/relationships/notesMaster" Target="/ppt/notesMasters/notesMaster1.xml" Id="R98cf6700b1c94d6c" /></Relationships>
</file>

<file path=ppt/notesSlides/_rels/notesSlide29.xml.rels>&#65279;<?xml version="1.0" encoding="utf-8"?><Relationships xmlns="http://schemas.openxmlformats.org/package/2006/relationships"><Relationship Type="http://schemas.openxmlformats.org/officeDocument/2006/relationships/slide" Target="/ppt/slides/slide29.xml" Id="Re2d919f418f04c0e" /><Relationship Type="http://schemas.openxmlformats.org/officeDocument/2006/relationships/notesMaster" Target="/ppt/notesMasters/notesMaster1.xml" Id="R787ae89b7b7943bd" /></Relationships>
</file>

<file path=ppt/notesSlides/_rels/notesSlide3.xml.rels>&#65279;<?xml version="1.0" encoding="utf-8"?><Relationships xmlns="http://schemas.openxmlformats.org/package/2006/relationships"><Relationship Type="http://schemas.openxmlformats.org/officeDocument/2006/relationships/slide" Target="/ppt/slides/slide3.xml" Id="R08b5dc9d41c64f2c" /><Relationship Type="http://schemas.openxmlformats.org/officeDocument/2006/relationships/notesMaster" Target="/ppt/notesMasters/notesMaster1.xml" Id="Rf0c86e32a0074e4a" /></Relationships>
</file>

<file path=ppt/notesSlides/_rels/notesSlide30.xml.rels>&#65279;<?xml version="1.0" encoding="utf-8"?><Relationships xmlns="http://schemas.openxmlformats.org/package/2006/relationships"><Relationship Type="http://schemas.openxmlformats.org/officeDocument/2006/relationships/slide" Target="/ppt/slides/slide30.xml" Id="Rb206ca2d9e24403a" /><Relationship Type="http://schemas.openxmlformats.org/officeDocument/2006/relationships/notesMaster" Target="/ppt/notesMasters/notesMaster1.xml" Id="R33a0a16d51c941a8" /></Relationships>
</file>

<file path=ppt/notesSlides/_rels/notesSlide31.xml.rels>&#65279;<?xml version="1.0" encoding="utf-8"?><Relationships xmlns="http://schemas.openxmlformats.org/package/2006/relationships"><Relationship Type="http://schemas.openxmlformats.org/officeDocument/2006/relationships/slide" Target="/ppt/slides/slide31.xml" Id="R948309c7e581421c" /><Relationship Type="http://schemas.openxmlformats.org/officeDocument/2006/relationships/notesMaster" Target="/ppt/notesMasters/notesMaster1.xml" Id="R6461a94aa5d244a6" /></Relationships>
</file>

<file path=ppt/notesSlides/_rels/notesSlide32.xml.rels>&#65279;<?xml version="1.0" encoding="utf-8"?><Relationships xmlns="http://schemas.openxmlformats.org/package/2006/relationships"><Relationship Type="http://schemas.openxmlformats.org/officeDocument/2006/relationships/slide" Target="/ppt/slides/slide32.xml" Id="R7445dec5d93248c8" /><Relationship Type="http://schemas.openxmlformats.org/officeDocument/2006/relationships/notesMaster" Target="/ppt/notesMasters/notesMaster1.xml" Id="R406f0ecf284b41df" /></Relationships>
</file>

<file path=ppt/notesSlides/_rels/notesSlide33.xml.rels>&#65279;<?xml version="1.0" encoding="utf-8"?><Relationships xmlns="http://schemas.openxmlformats.org/package/2006/relationships"><Relationship Type="http://schemas.openxmlformats.org/officeDocument/2006/relationships/slide" Target="/ppt/slides/slide33.xml" Id="Ra476163a43d14d92" /><Relationship Type="http://schemas.openxmlformats.org/officeDocument/2006/relationships/notesMaster" Target="/ppt/notesMasters/notesMaster1.xml" Id="R8bb398d160cb4fdb" /></Relationships>
</file>

<file path=ppt/notesSlides/_rels/notesSlide34.xml.rels>&#65279;<?xml version="1.0" encoding="utf-8"?><Relationships xmlns="http://schemas.openxmlformats.org/package/2006/relationships"><Relationship Type="http://schemas.openxmlformats.org/officeDocument/2006/relationships/slide" Target="/ppt/slides/slide34.xml" Id="R8fc452e0e5b3466e" /><Relationship Type="http://schemas.openxmlformats.org/officeDocument/2006/relationships/notesMaster" Target="/ppt/notesMasters/notesMaster1.xml" Id="R62b3052caf4c4bfa" /></Relationships>
</file>

<file path=ppt/notesSlides/_rels/notesSlide35.xml.rels>&#65279;<?xml version="1.0" encoding="utf-8"?><Relationships xmlns="http://schemas.openxmlformats.org/package/2006/relationships"><Relationship Type="http://schemas.openxmlformats.org/officeDocument/2006/relationships/slide" Target="/ppt/slides/slide35.xml" Id="R586f1c5db01d4ba8" /><Relationship Type="http://schemas.openxmlformats.org/officeDocument/2006/relationships/notesMaster" Target="/ppt/notesMasters/notesMaster1.xml" Id="Rbd15c314111e42d5" /></Relationships>
</file>

<file path=ppt/notesSlides/_rels/notesSlide36.xml.rels>&#65279;<?xml version="1.0" encoding="utf-8"?><Relationships xmlns="http://schemas.openxmlformats.org/package/2006/relationships"><Relationship Type="http://schemas.openxmlformats.org/officeDocument/2006/relationships/slide" Target="/ppt/slides/slide36.xml" Id="Rc7f384de0bee4559" /><Relationship Type="http://schemas.openxmlformats.org/officeDocument/2006/relationships/notesMaster" Target="/ppt/notesMasters/notesMaster1.xml" Id="R99678f4e350e4f70" /></Relationships>
</file>

<file path=ppt/notesSlides/_rels/notesSlide37.xml.rels>&#65279;<?xml version="1.0" encoding="utf-8"?><Relationships xmlns="http://schemas.openxmlformats.org/package/2006/relationships"><Relationship Type="http://schemas.openxmlformats.org/officeDocument/2006/relationships/slide" Target="/ppt/slides/slide37.xml" Id="Rd8ec1979747a488c" /><Relationship Type="http://schemas.openxmlformats.org/officeDocument/2006/relationships/notesMaster" Target="/ppt/notesMasters/notesMaster1.xml" Id="R962e6ad5512b48fd" /></Relationships>
</file>

<file path=ppt/notesSlides/_rels/notesSlide38.xml.rels>&#65279;<?xml version="1.0" encoding="utf-8"?><Relationships xmlns="http://schemas.openxmlformats.org/package/2006/relationships"><Relationship Type="http://schemas.openxmlformats.org/officeDocument/2006/relationships/slide" Target="/ppt/slides/slide38.xml" Id="Rcd58721711be4164" /><Relationship Type="http://schemas.openxmlformats.org/officeDocument/2006/relationships/notesMaster" Target="/ppt/notesMasters/notesMaster1.xml" Id="Rdd839a5f7b7840d1" /></Relationships>
</file>

<file path=ppt/notesSlides/_rels/notesSlide39.xml.rels>&#65279;<?xml version="1.0" encoding="utf-8"?><Relationships xmlns="http://schemas.openxmlformats.org/package/2006/relationships"><Relationship Type="http://schemas.openxmlformats.org/officeDocument/2006/relationships/slide" Target="/ppt/slides/slide39.xml" Id="R7b54f3e84bd64a01" /><Relationship Type="http://schemas.openxmlformats.org/officeDocument/2006/relationships/notesMaster" Target="/ppt/notesMasters/notesMaster1.xml" Id="R9db93982b3ef4f0b" /></Relationships>
</file>

<file path=ppt/notesSlides/_rels/notesSlide4.xml.rels>&#65279;<?xml version="1.0" encoding="utf-8"?><Relationships xmlns="http://schemas.openxmlformats.org/package/2006/relationships"><Relationship Type="http://schemas.openxmlformats.org/officeDocument/2006/relationships/slide" Target="/ppt/slides/slide4.xml" Id="R1e3876abdba54561" /><Relationship Type="http://schemas.openxmlformats.org/officeDocument/2006/relationships/notesMaster" Target="/ppt/notesMasters/notesMaster1.xml" Id="R1183dca52deb4c94" /></Relationships>
</file>

<file path=ppt/notesSlides/_rels/notesSlide40.xml.rels>&#65279;<?xml version="1.0" encoding="utf-8"?><Relationships xmlns="http://schemas.openxmlformats.org/package/2006/relationships"><Relationship Type="http://schemas.openxmlformats.org/officeDocument/2006/relationships/slide" Target="/ppt/slides/slide40.xml" Id="R31ded41225fb40d3" /><Relationship Type="http://schemas.openxmlformats.org/officeDocument/2006/relationships/notesMaster" Target="/ppt/notesMasters/notesMaster1.xml" Id="R1496668878874ad2" /></Relationships>
</file>

<file path=ppt/notesSlides/_rels/notesSlide41.xml.rels>&#65279;<?xml version="1.0" encoding="utf-8"?><Relationships xmlns="http://schemas.openxmlformats.org/package/2006/relationships"><Relationship Type="http://schemas.openxmlformats.org/officeDocument/2006/relationships/slide" Target="/ppt/slides/slide41.xml" Id="Ree6370371e6d45d9" /><Relationship Type="http://schemas.openxmlformats.org/officeDocument/2006/relationships/notesMaster" Target="/ppt/notesMasters/notesMaster1.xml" Id="R16594251544d4338" /></Relationships>
</file>

<file path=ppt/notesSlides/_rels/notesSlide42.xml.rels>&#65279;<?xml version="1.0" encoding="utf-8"?><Relationships xmlns="http://schemas.openxmlformats.org/package/2006/relationships"><Relationship Type="http://schemas.openxmlformats.org/officeDocument/2006/relationships/slide" Target="/ppt/slides/slide42.xml" Id="Rc4995f188663426d" /><Relationship Type="http://schemas.openxmlformats.org/officeDocument/2006/relationships/notesMaster" Target="/ppt/notesMasters/notesMaster1.xml" Id="R5fccf9c431e4461f" /></Relationships>
</file>

<file path=ppt/notesSlides/_rels/notesSlide43.xml.rels>&#65279;<?xml version="1.0" encoding="utf-8"?><Relationships xmlns="http://schemas.openxmlformats.org/package/2006/relationships"><Relationship Type="http://schemas.openxmlformats.org/officeDocument/2006/relationships/slide" Target="/ppt/slides/slide43.xml" Id="Rb61387ccac544b36" /><Relationship Type="http://schemas.openxmlformats.org/officeDocument/2006/relationships/notesMaster" Target="/ppt/notesMasters/notesMaster1.xml" Id="Rcf0d21bf35f94248" /></Relationships>
</file>

<file path=ppt/notesSlides/_rels/notesSlide44.xml.rels>&#65279;<?xml version="1.0" encoding="utf-8"?><Relationships xmlns="http://schemas.openxmlformats.org/package/2006/relationships"><Relationship Type="http://schemas.openxmlformats.org/officeDocument/2006/relationships/slide" Target="/ppt/slides/slide44.xml" Id="Rbde412e90dc643bb" /><Relationship Type="http://schemas.openxmlformats.org/officeDocument/2006/relationships/notesMaster" Target="/ppt/notesMasters/notesMaster1.xml" Id="R134cc5504b36451f" /></Relationships>
</file>

<file path=ppt/notesSlides/_rels/notesSlide45.xml.rels>&#65279;<?xml version="1.0" encoding="utf-8"?><Relationships xmlns="http://schemas.openxmlformats.org/package/2006/relationships"><Relationship Type="http://schemas.openxmlformats.org/officeDocument/2006/relationships/slide" Target="/ppt/slides/slide45.xml" Id="Rc411db98a73f47a3" /><Relationship Type="http://schemas.openxmlformats.org/officeDocument/2006/relationships/notesMaster" Target="/ppt/notesMasters/notesMaster1.xml" Id="Re6a3821aee184eec" /></Relationships>
</file>

<file path=ppt/notesSlides/_rels/notesSlide46.xml.rels>&#65279;<?xml version="1.0" encoding="utf-8"?><Relationships xmlns="http://schemas.openxmlformats.org/package/2006/relationships"><Relationship Type="http://schemas.openxmlformats.org/officeDocument/2006/relationships/slide" Target="/ppt/slides/slide46.xml" Id="Ree406a87923a4882" /><Relationship Type="http://schemas.openxmlformats.org/officeDocument/2006/relationships/notesMaster" Target="/ppt/notesMasters/notesMaster1.xml" Id="Rf781bc15e5a24fe9" /></Relationships>
</file>

<file path=ppt/notesSlides/_rels/notesSlide47.xml.rels>&#65279;<?xml version="1.0" encoding="utf-8"?><Relationships xmlns="http://schemas.openxmlformats.org/package/2006/relationships"><Relationship Type="http://schemas.openxmlformats.org/officeDocument/2006/relationships/slide" Target="/ppt/slides/slide47.xml" Id="R683a89d74e074109" /><Relationship Type="http://schemas.openxmlformats.org/officeDocument/2006/relationships/notesMaster" Target="/ppt/notesMasters/notesMaster1.xml" Id="Rbf305c28e7d24016" /></Relationships>
</file>

<file path=ppt/notesSlides/_rels/notesSlide48.xml.rels>&#65279;<?xml version="1.0" encoding="utf-8"?><Relationships xmlns="http://schemas.openxmlformats.org/package/2006/relationships"><Relationship Type="http://schemas.openxmlformats.org/officeDocument/2006/relationships/slide" Target="/ppt/slides/slide48.xml" Id="R5697aef5efbf4f4a" /><Relationship Type="http://schemas.openxmlformats.org/officeDocument/2006/relationships/notesMaster" Target="/ppt/notesMasters/notesMaster1.xml" Id="Rba2a53891b8c4bbf" /></Relationships>
</file>

<file path=ppt/notesSlides/_rels/notesSlide49.xml.rels>&#65279;<?xml version="1.0" encoding="utf-8"?><Relationships xmlns="http://schemas.openxmlformats.org/package/2006/relationships"><Relationship Type="http://schemas.openxmlformats.org/officeDocument/2006/relationships/slide" Target="/ppt/slides/slide49.xml" Id="Rb53088ac21c4460c" /><Relationship Type="http://schemas.openxmlformats.org/officeDocument/2006/relationships/notesMaster" Target="/ppt/notesMasters/notesMaster1.xml" Id="Rb327c2ce010e4ed8" /></Relationships>
</file>

<file path=ppt/notesSlides/_rels/notesSlide5.xml.rels>&#65279;<?xml version="1.0" encoding="utf-8"?><Relationships xmlns="http://schemas.openxmlformats.org/package/2006/relationships"><Relationship Type="http://schemas.openxmlformats.org/officeDocument/2006/relationships/slide" Target="/ppt/slides/slide5.xml" Id="R19ffed074e444baa" /><Relationship Type="http://schemas.openxmlformats.org/officeDocument/2006/relationships/notesMaster" Target="/ppt/notesMasters/notesMaster1.xml" Id="R3693b5ab631346e7" /></Relationships>
</file>

<file path=ppt/notesSlides/_rels/notesSlide50.xml.rels>&#65279;<?xml version="1.0" encoding="utf-8"?><Relationships xmlns="http://schemas.openxmlformats.org/package/2006/relationships"><Relationship Type="http://schemas.openxmlformats.org/officeDocument/2006/relationships/slide" Target="/ppt/slides/slide50.xml" Id="Rca3fd21765334244" /><Relationship Type="http://schemas.openxmlformats.org/officeDocument/2006/relationships/notesMaster" Target="/ppt/notesMasters/notesMaster1.xml" Id="R0dafe432538c4eaa" /></Relationships>
</file>

<file path=ppt/notesSlides/_rels/notesSlide51.xml.rels>&#65279;<?xml version="1.0" encoding="utf-8"?><Relationships xmlns="http://schemas.openxmlformats.org/package/2006/relationships"><Relationship Type="http://schemas.openxmlformats.org/officeDocument/2006/relationships/slide" Target="/ppt/slides/slide51.xml" Id="R1ee11b3cc1d84467" /><Relationship Type="http://schemas.openxmlformats.org/officeDocument/2006/relationships/notesMaster" Target="/ppt/notesMasters/notesMaster1.xml" Id="R5604e500e5e64ef7" /></Relationships>
</file>

<file path=ppt/notesSlides/_rels/notesSlide52.xml.rels>&#65279;<?xml version="1.0" encoding="utf-8"?><Relationships xmlns="http://schemas.openxmlformats.org/package/2006/relationships"><Relationship Type="http://schemas.openxmlformats.org/officeDocument/2006/relationships/slide" Target="/ppt/slides/slide52.xml" Id="R17addca140c54ed2" /><Relationship Type="http://schemas.openxmlformats.org/officeDocument/2006/relationships/notesMaster" Target="/ppt/notesMasters/notesMaster1.xml" Id="R217128224e214604" /></Relationships>
</file>

<file path=ppt/notesSlides/_rels/notesSlide53.xml.rels>&#65279;<?xml version="1.0" encoding="utf-8"?><Relationships xmlns="http://schemas.openxmlformats.org/package/2006/relationships"><Relationship Type="http://schemas.openxmlformats.org/officeDocument/2006/relationships/slide" Target="/ppt/slides/slide53.xml" Id="Rcf3c3855a8de4d35" /><Relationship Type="http://schemas.openxmlformats.org/officeDocument/2006/relationships/notesMaster" Target="/ppt/notesMasters/notesMaster1.xml" Id="R0bf4c21052de45fc" /></Relationships>
</file>

<file path=ppt/notesSlides/_rels/notesSlide54.xml.rels>&#65279;<?xml version="1.0" encoding="utf-8"?><Relationships xmlns="http://schemas.openxmlformats.org/package/2006/relationships"><Relationship Type="http://schemas.openxmlformats.org/officeDocument/2006/relationships/slide" Target="/ppt/slides/slide54.xml" Id="R7c93a807bdaa4ddd" /><Relationship Type="http://schemas.openxmlformats.org/officeDocument/2006/relationships/notesMaster" Target="/ppt/notesMasters/notesMaster1.xml" Id="Reea266e8157c4144" /></Relationships>
</file>

<file path=ppt/notesSlides/_rels/notesSlide55.xml.rels>&#65279;<?xml version="1.0" encoding="utf-8"?><Relationships xmlns="http://schemas.openxmlformats.org/package/2006/relationships"><Relationship Type="http://schemas.openxmlformats.org/officeDocument/2006/relationships/slide" Target="/ppt/slides/slide55.xml" Id="Rcd647e6fa57041ee" /><Relationship Type="http://schemas.openxmlformats.org/officeDocument/2006/relationships/notesMaster" Target="/ppt/notesMasters/notesMaster1.xml" Id="Rd892890acb464d85" /></Relationships>
</file>

<file path=ppt/notesSlides/_rels/notesSlide56.xml.rels>&#65279;<?xml version="1.0" encoding="utf-8"?><Relationships xmlns="http://schemas.openxmlformats.org/package/2006/relationships"><Relationship Type="http://schemas.openxmlformats.org/officeDocument/2006/relationships/slide" Target="/ppt/slides/slide56.xml" Id="R953c2b5c8e004d0d" /><Relationship Type="http://schemas.openxmlformats.org/officeDocument/2006/relationships/notesMaster" Target="/ppt/notesMasters/notesMaster1.xml" Id="R940eab9e94604f7f" /></Relationships>
</file>

<file path=ppt/notesSlides/_rels/notesSlide57.xml.rels>&#65279;<?xml version="1.0" encoding="utf-8"?><Relationships xmlns="http://schemas.openxmlformats.org/package/2006/relationships"><Relationship Type="http://schemas.openxmlformats.org/officeDocument/2006/relationships/slide" Target="/ppt/slides/slide57.xml" Id="R781f8d315cdb42d4" /><Relationship Type="http://schemas.openxmlformats.org/officeDocument/2006/relationships/notesMaster" Target="/ppt/notesMasters/notesMaster1.xml" Id="Rdb5dcecaabe94316" /></Relationships>
</file>

<file path=ppt/notesSlides/_rels/notesSlide58.xml.rels>&#65279;<?xml version="1.0" encoding="utf-8"?><Relationships xmlns="http://schemas.openxmlformats.org/package/2006/relationships"><Relationship Type="http://schemas.openxmlformats.org/officeDocument/2006/relationships/slide" Target="/ppt/slides/slide58.xml" Id="R98d847e2a2744026" /><Relationship Type="http://schemas.openxmlformats.org/officeDocument/2006/relationships/notesMaster" Target="/ppt/notesMasters/notesMaster1.xml" Id="R9a0258edd75d4bd5" /></Relationships>
</file>

<file path=ppt/notesSlides/_rels/notesSlide59.xml.rels>&#65279;<?xml version="1.0" encoding="utf-8"?><Relationships xmlns="http://schemas.openxmlformats.org/package/2006/relationships"><Relationship Type="http://schemas.openxmlformats.org/officeDocument/2006/relationships/slide" Target="/ppt/slides/slide59.xml" Id="Ra1c1da87693141e2" /><Relationship Type="http://schemas.openxmlformats.org/officeDocument/2006/relationships/notesMaster" Target="/ppt/notesMasters/notesMaster1.xml" Id="Ra692832df09f4111" /></Relationships>
</file>

<file path=ppt/notesSlides/_rels/notesSlide6.xml.rels>&#65279;<?xml version="1.0" encoding="utf-8"?><Relationships xmlns="http://schemas.openxmlformats.org/package/2006/relationships"><Relationship Type="http://schemas.openxmlformats.org/officeDocument/2006/relationships/slide" Target="/ppt/slides/slide6.xml" Id="R98d77b57243e4d7b" /><Relationship Type="http://schemas.openxmlformats.org/officeDocument/2006/relationships/notesMaster" Target="/ppt/notesMasters/notesMaster1.xml" Id="Rccd6dd3a5dc84264" /></Relationships>
</file>

<file path=ppt/notesSlides/_rels/notesSlide60.xml.rels>&#65279;<?xml version="1.0" encoding="utf-8"?><Relationships xmlns="http://schemas.openxmlformats.org/package/2006/relationships"><Relationship Type="http://schemas.openxmlformats.org/officeDocument/2006/relationships/slide" Target="/ppt/slides/slide60.xml" Id="R8aa42e1763de4a0d" /><Relationship Type="http://schemas.openxmlformats.org/officeDocument/2006/relationships/notesMaster" Target="/ppt/notesMasters/notesMaster1.xml" Id="R7096252ac4144d91" /></Relationships>
</file>

<file path=ppt/notesSlides/_rels/notesSlide61.xml.rels>&#65279;<?xml version="1.0" encoding="utf-8"?><Relationships xmlns="http://schemas.openxmlformats.org/package/2006/relationships"><Relationship Type="http://schemas.openxmlformats.org/officeDocument/2006/relationships/slide" Target="/ppt/slides/slide61.xml" Id="Re78595a6b37849ad" /><Relationship Type="http://schemas.openxmlformats.org/officeDocument/2006/relationships/notesMaster" Target="/ppt/notesMasters/notesMaster1.xml" Id="R03644ea59d7748cc" /></Relationships>
</file>

<file path=ppt/notesSlides/_rels/notesSlide62.xml.rels>&#65279;<?xml version="1.0" encoding="utf-8"?><Relationships xmlns="http://schemas.openxmlformats.org/package/2006/relationships"><Relationship Type="http://schemas.openxmlformats.org/officeDocument/2006/relationships/slide" Target="/ppt/slides/slide62.xml" Id="R5c8c9f25ac514a15" /><Relationship Type="http://schemas.openxmlformats.org/officeDocument/2006/relationships/notesMaster" Target="/ppt/notesMasters/notesMaster1.xml" Id="Rbc5aab85460c40bf" /></Relationships>
</file>

<file path=ppt/notesSlides/_rels/notesSlide7.xml.rels>&#65279;<?xml version="1.0" encoding="utf-8"?><Relationships xmlns="http://schemas.openxmlformats.org/package/2006/relationships"><Relationship Type="http://schemas.openxmlformats.org/officeDocument/2006/relationships/slide" Target="/ppt/slides/slide7.xml" Id="Rd441c832c56e4982" /><Relationship Type="http://schemas.openxmlformats.org/officeDocument/2006/relationships/notesMaster" Target="/ppt/notesMasters/notesMaster1.xml" Id="R3c722f138fb74f20" /></Relationships>
</file>

<file path=ppt/notesSlides/_rels/notesSlide8.xml.rels>&#65279;<?xml version="1.0" encoding="utf-8"?><Relationships xmlns="http://schemas.openxmlformats.org/package/2006/relationships"><Relationship Type="http://schemas.openxmlformats.org/officeDocument/2006/relationships/slide" Target="/ppt/slides/slide8.xml" Id="Ra8d8cae307cd4baa" /><Relationship Type="http://schemas.openxmlformats.org/officeDocument/2006/relationships/notesMaster" Target="/ppt/notesMasters/notesMaster1.xml" Id="R9c567419f20a4c1f" /></Relationships>
</file>

<file path=ppt/notesSlides/_rels/notesSlide9.xml.rels>&#65279;<?xml version="1.0" encoding="utf-8"?><Relationships xmlns="http://schemas.openxmlformats.org/package/2006/relationships"><Relationship Type="http://schemas.openxmlformats.org/officeDocument/2006/relationships/slide" Target="/ppt/slides/slide9.xml" Id="R0e10125fd2264bd7" /><Relationship Type="http://schemas.openxmlformats.org/officeDocument/2006/relationships/notesMaster" Target="/ppt/notesMasters/notesMaster1.xml" Id="R33dcbe5c42b14094" /></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&#65279;<?xml version="1.0" encoding="utf-8"?><Relationships xmlns="http://schemas.openxmlformats.org/package/2006/relationships"><Relationship Type="http://schemas.openxmlformats.org/officeDocument/2006/relationships/slideMaster" Target="/ppt/slideMasters/slideMaster1.xml" Id="Rf8b98364c45c4f5a" /></Relationships>
</file>

<file path=ppt/slideLayouts/_rels/slideLayout12.xml.rels>&#65279;<?xml version="1.0" encoding="utf-8"?><Relationships xmlns="http://schemas.openxmlformats.org/package/2006/relationships"><Relationship Type="http://schemas.openxmlformats.org/officeDocument/2006/relationships/slideMaster" Target="/ppt/slideMasters/slideMaster2.xml" Id="R8f9742e3259a449a" /></Relationships>
</file>

<file path=ppt/slideLayouts/_rels/slideLayout2.xml.rels>&#65279;<?xml version="1.0" encoding="utf-8"?><Relationships xmlns="http://schemas.openxmlformats.org/package/2006/relationships"><Relationship Type="http://schemas.openxmlformats.org/officeDocument/2006/relationships/slideMaster" Target="/ppt/slideMasters/slideMaster1.xml" Id="R04db8c5a839942fa" /></Relationships>
</file>

<file path=ppt/slideLayouts/_rels/slideLayout27.xml.rels>&#65279;<?xml version="1.0" encoding="utf-8"?><Relationships xmlns="http://schemas.openxmlformats.org/package/2006/relationships"><Relationship Type="http://schemas.openxmlformats.org/officeDocument/2006/relationships/slideMaster" Target="/ppt/slideMasters/slideMaster3.xml" Id="R1d5b9f1361474ab7" /></Relationships>
</file>

<file path=ppt/slideLayouts/_rels/slideLayout28.xml.rels>&#65279;<?xml version="1.0" encoding="utf-8"?><Relationships xmlns="http://schemas.openxmlformats.org/package/2006/relationships"><Relationship Type="http://schemas.openxmlformats.org/officeDocument/2006/relationships/slideMaster" Target="/ppt/slideMasters/slideMaster3.xml" Id="Re919cbace69c4b89" /></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 name="Shape 11"/>
        <p:cNvGrpSpPr/>
        <p:nvPr/>
      </p:nvGrpSpPr>
      <p:grpSpPr>
        <a:xfrm>
          <a:off x="0" y="0"/>
          <a:ext cx="0" cy="0"/>
          <a:chOff x="0" y="0"/>
          <a:chExt cx="0" cy="0"/>
        </a:xfrm>
      </p:grpSpPr>
      <p:sp>
        <p:nvSpPr>
          <p:cNvPr id="12" name="Google Shape;12;p2"/>
          <p:cNvSpPr/>
          <p:nvPr/>
        </p:nvSpPr>
        <p:spPr>
          <a:xfrm>
            <a:off x="558209" y="0"/>
            <a:ext cx="11167447" cy="2018806"/>
          </a:xfrm>
          <a:prstGeom prst="rect">
            <a:avLst/>
          </a:prstGeom>
          <a:solidFill>
            <a:schemeClr val="lt1"/>
          </a:solidFill>
          <a:ln cap="flat" cmpd="sng" w="9525">
            <a:solidFill>
              <a:srgbClr val="E8E8E8"/>
            </a:solidFill>
            <a:prstDash val="solid"/>
            <a:miter lim="800000"/>
            <a:headEnd len="sm" w="sm" type="none"/>
            <a:tailEnd len="sm" w="sm" type="none"/>
          </a:ln>
          <a:effectLst>
            <a:outerShdw blurRad="50800" rotWithShape="0" algn="tl" dir="2700000" dist="38100">
              <a:srgbClr val="D8D8D8">
                <a:alpha val="29803"/>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66928" y="0"/>
            <a:ext cx="11155680" cy="201168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98834" y="787352"/>
            <a:ext cx="128016" cy="70408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4000"/>
              <a:buFont typeface="Avenir"/>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
          <p:cNvSpPr txBox="1"/>
          <p:nvPr>
            <p:ph idx="1" type="body"/>
          </p:nvPr>
        </p:nvSpPr>
        <p:spPr>
          <a:xfrm>
            <a:off x="1115568" y="2478024"/>
            <a:ext cx="10168128" cy="3694176"/>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 name="Google Shape;17;p2"/>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751012" y="609601"/>
            <a:ext cx="8676222" cy="3200400"/>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chemeClr val="lt1"/>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 type="subTitle"/>
          </p:nvPr>
        </p:nvSpPr>
        <p:spPr>
          <a:xfrm>
            <a:off x="1751012" y="3886200"/>
            <a:ext cx="8676222" cy="1905000"/>
          </a:xfrm>
          <a:prstGeom prst="rect">
            <a:avLst/>
          </a:prstGeom>
          <a:noFill/>
          <a:ln>
            <a:noFill/>
          </a:ln>
        </p:spPr>
        <p:txBody>
          <a:bodyPr anchorCtr="0" anchor="t" bIns="45700" lIns="91425" spcFirstLastPara="1" rIns="91425" wrap="square" tIns="45700">
            <a:normAutofit/>
          </a:bodyPr>
          <a:lstStyle>
            <a:lvl1pPr lvl="0" algn="ctr">
              <a:spcBef>
                <a:spcPts val="420"/>
              </a:spcBef>
              <a:spcAft>
                <a:spcPts val="0"/>
              </a:spcAft>
              <a:buSzPts val="2100"/>
              <a:buNone/>
              <a:defRPr sz="2100">
                <a:solidFill>
                  <a:schemeClr val="lt1"/>
                </a:solidFill>
              </a:defRPr>
            </a:lvl1pPr>
            <a:lvl2pPr lvl="1" algn="ctr">
              <a:spcBef>
                <a:spcPts val="600"/>
              </a:spcBef>
              <a:spcAft>
                <a:spcPts val="0"/>
              </a:spcAft>
              <a:buSzPts val="1800"/>
              <a:buNone/>
              <a:defRPr>
                <a:solidFill>
                  <a:schemeClr val="lt1"/>
                </a:solidFill>
              </a:defRPr>
            </a:lvl2pPr>
            <a:lvl3pPr lvl="2" algn="ctr">
              <a:spcBef>
                <a:spcPts val="600"/>
              </a:spcBef>
              <a:spcAft>
                <a:spcPts val="0"/>
              </a:spcAft>
              <a:buSzPts val="1600"/>
              <a:buNone/>
              <a:defRPr>
                <a:solidFill>
                  <a:schemeClr val="lt1"/>
                </a:solidFill>
              </a:defRPr>
            </a:lvl3pPr>
            <a:lvl4pPr lvl="3" algn="ctr">
              <a:spcBef>
                <a:spcPts val="600"/>
              </a:spcBef>
              <a:spcAft>
                <a:spcPts val="0"/>
              </a:spcAft>
              <a:buSzPts val="1400"/>
              <a:buNone/>
              <a:defRPr>
                <a:solidFill>
                  <a:schemeClr val="lt1"/>
                </a:solidFill>
              </a:defRPr>
            </a:lvl4pPr>
            <a:lvl5pPr lvl="4" algn="ctr">
              <a:spcBef>
                <a:spcPts val="600"/>
              </a:spcBef>
              <a:spcAft>
                <a:spcPts val="0"/>
              </a:spcAft>
              <a:buSzPts val="1400"/>
              <a:buNone/>
              <a:defRPr>
                <a:solidFill>
                  <a:schemeClr val="lt1"/>
                </a:solidFill>
              </a:defRPr>
            </a:lvl5pPr>
            <a:lvl6pPr lvl="5" algn="ctr">
              <a:spcBef>
                <a:spcPts val="600"/>
              </a:spcBef>
              <a:spcAft>
                <a:spcPts val="0"/>
              </a:spcAft>
              <a:buSzPts val="1200"/>
              <a:buNone/>
              <a:defRPr>
                <a:solidFill>
                  <a:schemeClr val="lt1"/>
                </a:solidFill>
              </a:defRPr>
            </a:lvl6pPr>
            <a:lvl7pPr lvl="6" algn="ctr">
              <a:spcBef>
                <a:spcPts val="600"/>
              </a:spcBef>
              <a:spcAft>
                <a:spcPts val="0"/>
              </a:spcAft>
              <a:buSzPts val="1200"/>
              <a:buNone/>
              <a:defRPr>
                <a:solidFill>
                  <a:schemeClr val="lt1"/>
                </a:solidFill>
              </a:defRPr>
            </a:lvl7pPr>
            <a:lvl8pPr lvl="7" algn="ctr">
              <a:spcBef>
                <a:spcPts val="600"/>
              </a:spcBef>
              <a:spcAft>
                <a:spcPts val="0"/>
              </a:spcAft>
              <a:buSzPts val="1200"/>
              <a:buNone/>
              <a:defRPr>
                <a:solidFill>
                  <a:schemeClr val="lt1"/>
                </a:solidFill>
              </a:defRPr>
            </a:lvl8pPr>
            <a:lvl9pPr lvl="8" algn="ctr">
              <a:spcBef>
                <a:spcPts val="600"/>
              </a:spcBef>
              <a:spcAft>
                <a:spcPts val="600"/>
              </a:spcAft>
              <a:buSzPts val="1200"/>
              <a:buNone/>
              <a:defRPr>
                <a:solidFill>
                  <a:schemeClr val="lt1"/>
                </a:solidFill>
              </a:defRPr>
            </a:lvl9pPr>
          </a:lstStyle>
          <a:p/>
        </p:txBody>
      </p:sp>
      <p:sp>
        <p:nvSpPr>
          <p:cNvPr id="14" name="Google Shape;14;p2"/>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 type="body"/>
          </p:nvPr>
        </p:nvSpPr>
        <p:spPr>
          <a:xfrm>
            <a:off x="1141413" y="2666999"/>
            <a:ext cx="9905998" cy="3124201"/>
          </a:xfrm>
          <a:prstGeom prst="rect">
            <a:avLst/>
          </a:prstGeom>
          <a:noFill/>
          <a:ln>
            <a:noFill/>
          </a:ln>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20" name="Google Shape;20;p3"/>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theme" Target="/ppt/slideMasters/theme/theme2.xml" Id="R938a37346e47476e" /><Relationship Type="http://schemas.openxmlformats.org/officeDocument/2006/relationships/slideLayout" Target="/ppt/slideLayouts/slideLayout1.xml" Id="R7aee3c3945664d66" /><Relationship Type="http://schemas.openxmlformats.org/officeDocument/2006/relationships/slideLayout" Target="/ppt/slideLayouts/slideLayout2.xml" Id="R24db0e6540e14ed1" /></Relationships>
</file>

<file path=ppt/slideMasters/_rels/slideMaster2.xml.rels>&#65279;<?xml version="1.0" encoding="utf-8"?><Relationships xmlns="http://schemas.openxmlformats.org/package/2006/relationships"><Relationship Type="http://schemas.openxmlformats.org/officeDocument/2006/relationships/theme" Target="/ppt/slideMasters/theme/theme3.xml" Id="Raf7afcd0639046a0" /><Relationship Type="http://schemas.openxmlformats.org/officeDocument/2006/relationships/slideLayout" Target="/ppt/slideLayouts/slideLayout12.xml" Id="R0af30375f24e43a0" /></Relationships>
</file>

<file path=ppt/slideMasters/_rels/slideMaster3.xml.rels>&#65279;<?xml version="1.0" encoding="utf-8"?><Relationships xmlns="http://schemas.openxmlformats.org/package/2006/relationships"><Relationship Type="http://schemas.openxmlformats.org/officeDocument/2006/relationships/image" Target="/ppt/media/image35.png" Id="R7bda3fca6a254370" /><Relationship Type="http://schemas.openxmlformats.org/officeDocument/2006/relationships/theme" Target="/ppt/slideMasters/theme/theme4.xml" Id="Rd4f61db060a845af" /><Relationship Type="http://schemas.openxmlformats.org/officeDocument/2006/relationships/slideLayout" Target="/ppt/slideLayouts/slideLayout27.xml" Id="R67d83e725f2b4954" /><Relationship Type="http://schemas.openxmlformats.org/officeDocument/2006/relationships/slideLayout" Target="/ppt/slideLayouts/slideLayout28.xml" Id="R46700ad9e4f545c9" /></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lay"/>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p:txBody>
      </p:sp>
      <p:sp>
        <p:nvSpPr>
          <p:cNvPr id="8" name="Google Shape;8;p1"/>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p:txBody>
      </p:sp>
      <p:sp>
        <p:nvSpPr>
          <p:cNvPr id="9" name="Google Shape;9;p1"/>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p:txBody>
      </p:sp>
      <p:sp>
        <p:nvSpPr>
          <p:cNvPr id="10" name="Google Shape;10;p1"/>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757575"/>
                </a:solidFill>
                <a:latin typeface="Arial"/>
                <a:ea typeface="Arial"/>
                <a:cs typeface="Arial"/>
                <a:sym typeface="Arial"/>
              </a:defRPr>
            </a:lvl1pPr>
            <a:lvl2pPr marL="0" marR="0" lvl="1" indent="0" algn="r" rtl="0">
              <a:spcBef>
                <a:spcPts val="0"/>
              </a:spcBef>
              <a:buNone/>
              <a:defRPr sz="1200" b="0" i="0" u="none" strike="noStrike" cap="none">
                <a:solidFill>
                  <a:srgbClr val="757575"/>
                </a:solidFill>
                <a:latin typeface="Arial"/>
                <a:ea typeface="Arial"/>
                <a:cs typeface="Arial"/>
                <a:sym typeface="Arial"/>
              </a:defRPr>
            </a:lvl2pPr>
            <a:lvl3pPr marL="0" marR="0" lvl="2" indent="0" algn="r" rtl="0">
              <a:spcBef>
                <a:spcPts val="0"/>
              </a:spcBef>
              <a:buNone/>
              <a:defRPr sz="1200" b="0" i="0" u="none" strike="noStrike" cap="none">
                <a:solidFill>
                  <a:srgbClr val="757575"/>
                </a:solidFill>
                <a:latin typeface="Arial"/>
                <a:ea typeface="Arial"/>
                <a:cs typeface="Arial"/>
                <a:sym typeface="Arial"/>
              </a:defRPr>
            </a:lvl3pPr>
            <a:lvl4pPr marL="0" marR="0" lvl="3" indent="0" algn="r" rtl="0">
              <a:spcBef>
                <a:spcPts val="0"/>
              </a:spcBef>
              <a:buNone/>
              <a:defRPr sz="1200" b="0" i="0" u="none" strike="noStrike" cap="none">
                <a:solidFill>
                  <a:srgbClr val="757575"/>
                </a:solidFill>
                <a:latin typeface="Arial"/>
                <a:ea typeface="Arial"/>
                <a:cs typeface="Arial"/>
                <a:sym typeface="Arial"/>
              </a:defRPr>
            </a:lvl4pPr>
            <a:lvl5pPr marL="0" marR="0" lvl="4" indent="0" algn="r" rtl="0">
              <a:spcBef>
                <a:spcPts val="0"/>
              </a:spcBef>
              <a:buNone/>
              <a:defRPr sz="1200" b="0" i="0" u="none" strike="noStrike" cap="none">
                <a:solidFill>
                  <a:srgbClr val="757575"/>
                </a:solidFill>
                <a:latin typeface="Arial"/>
                <a:ea typeface="Arial"/>
                <a:cs typeface="Arial"/>
                <a:sym typeface="Arial"/>
              </a:defRPr>
            </a:lvl5pPr>
            <a:lvl6pPr marL="0" marR="0" lvl="5" indent="0" algn="r" rtl="0">
              <a:spcBef>
                <a:spcPts val="0"/>
              </a:spcBef>
              <a:buNone/>
              <a:defRPr sz="1200" b="0" i="0" u="none" strike="noStrike" cap="none">
                <a:solidFill>
                  <a:srgbClr val="757575"/>
                </a:solidFill>
                <a:latin typeface="Arial"/>
                <a:ea typeface="Arial"/>
                <a:cs typeface="Arial"/>
                <a:sym typeface="Arial"/>
              </a:defRPr>
            </a:lvl6pPr>
            <a:lvl7pPr marL="0" marR="0" lvl="6" indent="0" algn="r" rtl="0">
              <a:spcBef>
                <a:spcPts val="0"/>
              </a:spcBef>
              <a:buNone/>
              <a:defRPr sz="1200" b="0" i="0" u="none" strike="noStrike" cap="none">
                <a:solidFill>
                  <a:srgbClr val="757575"/>
                </a:solidFill>
                <a:latin typeface="Arial"/>
                <a:ea typeface="Arial"/>
                <a:cs typeface="Arial"/>
                <a:sym typeface="Arial"/>
              </a:defRPr>
            </a:lvl7pPr>
            <a:lvl8pPr marL="0" marR="0" lvl="7" indent="0" algn="r" rtl="0">
              <a:spcBef>
                <a:spcPts val="0"/>
              </a:spcBef>
              <a:buNone/>
              <a:defRPr sz="1200" b="0" i="0" u="none" strike="noStrike" cap="none">
                <a:solidFill>
                  <a:srgbClr val="757575"/>
                </a:solidFill>
                <a:latin typeface="Arial"/>
                <a:ea typeface="Arial"/>
                <a:cs typeface="Arial"/>
                <a:sym typeface="Arial"/>
              </a:defRPr>
            </a:lvl8pPr>
            <a:lvl9pPr marL="0" marR="0" lvl="8" indent="0" algn="r" rtl="0">
              <a:spcBef>
                <a:spcPts val="0"/>
              </a:spcBef>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7aee3c3945664d66"/>
    <p:sldLayoutId id="2147483650" r:id="R24db0e6540e14e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venir"/>
              <a:buNone/>
              <a:defRPr sz="44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110000"/>
              </a:lnSpc>
              <a:spcBef>
                <a:spcPts val="1000"/>
              </a:spcBef>
              <a:spcAft>
                <a:spcPts val="0"/>
              </a:spcAft>
              <a:buClr>
                <a:schemeClr val="dk1"/>
              </a:buClr>
              <a:buSzPts val="2800"/>
              <a:buFont typeface="Arial"/>
              <a:buChar char="•"/>
              <a:defRPr sz="2800" b="0" i="0" u="none" strike="noStrike" cap="none">
                <a:solidFill>
                  <a:schemeClr val="dk1"/>
                </a:solidFill>
                <a:latin typeface="Avenir"/>
                <a:ea typeface="Avenir"/>
                <a:cs typeface="Avenir"/>
                <a:sym typeface="Avenir"/>
              </a:defRPr>
            </a:lvl1pPr>
            <a:lvl2pPr marL="914400" marR="0" lvl="1" indent="-381000" algn="l" rtl="0">
              <a:lnSpc>
                <a:spcPct val="110000"/>
              </a:lnSpc>
              <a:spcBef>
                <a:spcPts val="500"/>
              </a:spcBef>
              <a:spcAft>
                <a:spcPts val="0"/>
              </a:spcAft>
              <a:buClr>
                <a:schemeClr val="dk1"/>
              </a:buClr>
              <a:buSzPts val="2400"/>
              <a:buFont typeface="Arial"/>
              <a:buChar char="•"/>
              <a:defRPr sz="2400" b="0" i="0" u="none" strike="noStrike" cap="none">
                <a:solidFill>
                  <a:schemeClr val="dk1"/>
                </a:solidFill>
                <a:latin typeface="Avenir"/>
                <a:ea typeface="Avenir"/>
                <a:cs typeface="Avenir"/>
                <a:sym typeface="Avenir"/>
              </a:defRPr>
            </a:lvl2pPr>
            <a:lvl3pPr marL="1371600" marR="0" lvl="2" indent="-355600" algn="l" rtl="0">
              <a:lnSpc>
                <a:spcPct val="110000"/>
              </a:lnSpc>
              <a:spcBef>
                <a:spcPts val="500"/>
              </a:spcBef>
              <a:spcAft>
                <a:spcPts val="0"/>
              </a:spcAft>
              <a:buClr>
                <a:schemeClr val="dk1"/>
              </a:buClr>
              <a:buSzPts val="2000"/>
              <a:buFont typeface="Arial"/>
              <a:buChar char="•"/>
              <a:defRPr sz="2000" b="0" i="0" u="none" strike="noStrike" cap="none">
                <a:solidFill>
                  <a:schemeClr val="dk1"/>
                </a:solidFill>
                <a:latin typeface="Avenir"/>
                <a:ea typeface="Avenir"/>
                <a:cs typeface="Avenir"/>
                <a:sym typeface="Avenir"/>
              </a:defRPr>
            </a:lvl3pPr>
            <a:lvl4pPr marL="1828800" marR="0" lvl="3" indent="-342900" algn="l" rtl="0">
              <a:lnSpc>
                <a:spcPct val="11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4pPr>
            <a:lvl5pPr marL="2286000" marR="0" lvl="4" indent="-342900" algn="l" rtl="0">
              <a:lnSpc>
                <a:spcPct val="11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p:txBody>
      </p:sp>
      <p:sp>
        <p:nvSpPr>
          <p:cNvPr id="8" name="Google Shape;8;p1"/>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p:txBody>
      </p:sp>
      <p:sp>
        <p:nvSpPr>
          <p:cNvPr id="9" name="Google Shape;9;p1"/>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p:txBody>
      </p:sp>
      <p:sp>
        <p:nvSpPr>
          <p:cNvPr id="10" name="Google Shape;10;p1"/>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venir"/>
                <a:ea typeface="Avenir"/>
                <a:cs typeface="Avenir"/>
                <a:sym typeface="Avenir"/>
              </a:defRPr>
            </a:lvl1pPr>
            <a:lvl2pPr marL="0" marR="0" lvl="1" indent="0" algn="r" rtl="0">
              <a:spcBef>
                <a:spcPts val="0"/>
              </a:spcBef>
              <a:buNone/>
              <a:defRPr sz="1200" b="0" i="0" u="none" strike="noStrike" cap="none">
                <a:solidFill>
                  <a:srgbClr val="888888"/>
                </a:solidFill>
                <a:latin typeface="Avenir"/>
                <a:ea typeface="Avenir"/>
                <a:cs typeface="Avenir"/>
                <a:sym typeface="Avenir"/>
              </a:defRPr>
            </a:lvl2pPr>
            <a:lvl3pPr marL="0" marR="0" lvl="2" indent="0" algn="r" rtl="0">
              <a:spcBef>
                <a:spcPts val="0"/>
              </a:spcBef>
              <a:buNone/>
              <a:defRPr sz="1200" b="0" i="0" u="none" strike="noStrike" cap="none">
                <a:solidFill>
                  <a:srgbClr val="888888"/>
                </a:solidFill>
                <a:latin typeface="Avenir"/>
                <a:ea typeface="Avenir"/>
                <a:cs typeface="Avenir"/>
                <a:sym typeface="Avenir"/>
              </a:defRPr>
            </a:lvl3pPr>
            <a:lvl4pPr marL="0" marR="0" lvl="3" indent="0" algn="r" rtl="0">
              <a:spcBef>
                <a:spcPts val="0"/>
              </a:spcBef>
              <a:buNone/>
              <a:defRPr sz="1200" b="0" i="0" u="none" strike="noStrike" cap="none">
                <a:solidFill>
                  <a:srgbClr val="888888"/>
                </a:solidFill>
                <a:latin typeface="Avenir"/>
                <a:ea typeface="Avenir"/>
                <a:cs typeface="Avenir"/>
                <a:sym typeface="Avenir"/>
              </a:defRPr>
            </a:lvl4pPr>
            <a:lvl5pPr marL="0" marR="0" lvl="4" indent="0" algn="r" rtl="0">
              <a:spcBef>
                <a:spcPts val="0"/>
              </a:spcBef>
              <a:buNone/>
              <a:defRPr sz="1200" b="0" i="0" u="none" strike="noStrike" cap="none">
                <a:solidFill>
                  <a:srgbClr val="888888"/>
                </a:solidFill>
                <a:latin typeface="Avenir"/>
                <a:ea typeface="Avenir"/>
                <a:cs typeface="Avenir"/>
                <a:sym typeface="Avenir"/>
              </a:defRPr>
            </a:lvl5pPr>
            <a:lvl6pPr marL="0" marR="0" lvl="5" indent="0" algn="r" rtl="0">
              <a:spcBef>
                <a:spcPts val="0"/>
              </a:spcBef>
              <a:buNone/>
              <a:defRPr sz="1200" b="0" i="0" u="none" strike="noStrike" cap="none">
                <a:solidFill>
                  <a:srgbClr val="888888"/>
                </a:solidFill>
                <a:latin typeface="Avenir"/>
                <a:ea typeface="Avenir"/>
                <a:cs typeface="Avenir"/>
                <a:sym typeface="Avenir"/>
              </a:defRPr>
            </a:lvl6pPr>
            <a:lvl7pPr marL="0" marR="0" lvl="6" indent="0" algn="r" rtl="0">
              <a:spcBef>
                <a:spcPts val="0"/>
              </a:spcBef>
              <a:buNone/>
              <a:defRPr sz="1200" b="0" i="0" u="none" strike="noStrike" cap="none">
                <a:solidFill>
                  <a:srgbClr val="888888"/>
                </a:solidFill>
                <a:latin typeface="Avenir"/>
                <a:ea typeface="Avenir"/>
                <a:cs typeface="Avenir"/>
                <a:sym typeface="Avenir"/>
              </a:defRPr>
            </a:lvl7pPr>
            <a:lvl8pPr marL="0" marR="0" lvl="7" indent="0" algn="r" rtl="0">
              <a:spcBef>
                <a:spcPts val="0"/>
              </a:spcBef>
              <a:buNone/>
              <a:defRPr sz="1200" b="0" i="0" u="none" strike="noStrike" cap="none">
                <a:solidFill>
                  <a:srgbClr val="888888"/>
                </a:solidFill>
                <a:latin typeface="Avenir"/>
                <a:ea typeface="Avenir"/>
                <a:cs typeface="Avenir"/>
                <a:sym typeface="Avenir"/>
              </a:defRPr>
            </a:lvl8pPr>
            <a:lvl9pPr marL="0" marR="0" lvl="8" indent="0" algn="r" rtl="0">
              <a:spcBef>
                <a:spcPts val="0"/>
              </a:spcBef>
              <a:buNone/>
              <a:defRPr sz="1200"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0af30375f24e43a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7bda3fca6a254370">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lt1"/>
              </a:buClr>
              <a:buSzPts val="3200"/>
              <a:buFont typeface="Century Gothic"/>
              <a:buNone/>
              <a:defRPr sz="32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p:txBody>
      </p:sp>
      <p:sp>
        <p:nvSpPr>
          <p:cNvPr id="7" name="Google Shape;7;p1"/>
          <p:cNvSpPr txBox="1"/>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lvl1pPr marL="457200" marR="0" lvl="0" indent="-355600" algn="l" rtl="0">
              <a:spcBef>
                <a:spcPts val="400"/>
              </a:spcBef>
              <a:spcAft>
                <a:spcPts val="0"/>
              </a:spcAft>
              <a:buClr>
                <a:schemeClr val="lt1"/>
              </a:buClr>
              <a:buSzPts val="2000"/>
              <a:buFont typeface="Arial"/>
              <a:buChar char="•"/>
              <a:defRPr sz="2000" b="0" i="0" u="none" strike="noStrike" cap="small">
                <a:solidFill>
                  <a:schemeClr val="lt1"/>
                </a:solidFill>
                <a:latin typeface="Century Gothic"/>
                <a:ea typeface="Century Gothic"/>
                <a:cs typeface="Century Gothic"/>
                <a:sym typeface="Century Gothic"/>
              </a:defRPr>
            </a:lvl1pPr>
            <a:lvl2pPr marL="914400" marR="0" lvl="1" indent="-342900" algn="l" rtl="0">
              <a:spcBef>
                <a:spcPts val="600"/>
              </a:spcBef>
              <a:spcAft>
                <a:spcPts val="0"/>
              </a:spcAft>
              <a:buClr>
                <a:schemeClr val="lt1"/>
              </a:buClr>
              <a:buSzPts val="1800"/>
              <a:buFont typeface="Arial"/>
              <a:buChar char="•"/>
              <a:defRPr sz="1800" b="0" i="0" u="none" strike="noStrike" cap="small">
                <a:solidFill>
                  <a:schemeClr val="lt1"/>
                </a:solidFill>
                <a:latin typeface="Century Gothic"/>
                <a:ea typeface="Century Gothic"/>
                <a:cs typeface="Century Gothic"/>
                <a:sym typeface="Century Gothic"/>
              </a:defRPr>
            </a:lvl2pPr>
            <a:lvl3pPr marL="1371600" marR="0" lvl="2" indent="-330200" algn="l" rtl="0">
              <a:spcBef>
                <a:spcPts val="600"/>
              </a:spcBef>
              <a:spcAft>
                <a:spcPts val="0"/>
              </a:spcAft>
              <a:buClr>
                <a:schemeClr val="lt1"/>
              </a:buClr>
              <a:buSzPts val="1600"/>
              <a:buFont typeface="Arial"/>
              <a:buChar char="•"/>
              <a:defRPr sz="1600" b="0" i="0" u="none" strike="noStrike" cap="small">
                <a:solidFill>
                  <a:schemeClr val="lt1"/>
                </a:solidFill>
                <a:latin typeface="Century Gothic"/>
                <a:ea typeface="Century Gothic"/>
                <a:cs typeface="Century Gothic"/>
                <a:sym typeface="Century Gothic"/>
              </a:defRPr>
            </a:lvl3pPr>
            <a:lvl4pPr marL="1828800" marR="0" lvl="3" indent="-317500" algn="l" rtl="0">
              <a:spcBef>
                <a:spcPts val="600"/>
              </a:spcBef>
              <a:spcAft>
                <a:spcPts val="0"/>
              </a:spcAft>
              <a:buClr>
                <a:schemeClr val="lt1"/>
              </a:buClr>
              <a:buSzPts val="1400"/>
              <a:buFont typeface="Arial"/>
              <a:buChar char="•"/>
              <a:defRPr sz="1400" b="0" i="0" u="none" strike="noStrike" cap="small">
                <a:solidFill>
                  <a:schemeClr val="lt1"/>
                </a:solidFill>
                <a:latin typeface="Century Gothic"/>
                <a:ea typeface="Century Gothic"/>
                <a:cs typeface="Century Gothic"/>
                <a:sym typeface="Century Gothic"/>
              </a:defRPr>
            </a:lvl4pPr>
            <a:lvl5pPr marL="2286000" marR="0" lvl="4" indent="-317500" algn="l" rtl="0">
              <a:spcBef>
                <a:spcPts val="600"/>
              </a:spcBef>
              <a:spcAft>
                <a:spcPts val="0"/>
              </a:spcAft>
              <a:buClr>
                <a:schemeClr val="lt1"/>
              </a:buClr>
              <a:buSzPts val="1400"/>
              <a:buFont typeface="Arial"/>
              <a:buChar char="•"/>
              <a:defRPr sz="1400" b="0" i="0" u="none" strike="noStrike" cap="small">
                <a:solidFill>
                  <a:schemeClr val="lt1"/>
                </a:solidFill>
                <a:latin typeface="Century Gothic"/>
                <a:ea typeface="Century Gothic"/>
                <a:cs typeface="Century Gothic"/>
                <a:sym typeface="Century Gothic"/>
              </a:defRPr>
            </a:lvl5pPr>
            <a:lvl6pPr marL="2743200" marR="0" lvl="5" indent="-304800" algn="l" rtl="0">
              <a:spcBef>
                <a:spcPts val="600"/>
              </a:spcBef>
              <a:spcAft>
                <a:spcPts val="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6pPr>
            <a:lvl7pPr marL="3200400" marR="0" lvl="6" indent="-304800" algn="l" rtl="0">
              <a:spcBef>
                <a:spcPts val="600"/>
              </a:spcBef>
              <a:spcAft>
                <a:spcPts val="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7pPr>
            <a:lvl8pPr marL="3657600" marR="0" lvl="7" indent="-304800" algn="l" rtl="0">
              <a:spcBef>
                <a:spcPts val="600"/>
              </a:spcBef>
              <a:spcAft>
                <a:spcPts val="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8pPr>
            <a:lvl9pPr marL="4114800" marR="0" lvl="8" indent="-304800" algn="l" rtl="0">
              <a:spcBef>
                <a:spcPts val="600"/>
              </a:spcBef>
              <a:spcAft>
                <a:spcPts val="60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9pPr>
          </a:lstStyle>
          <a:p/>
        </p:txBody>
      </p:sp>
      <p:sp>
        <p:nvSpPr>
          <p:cNvPr id="8" name="Google Shape;8;p1"/>
          <p:cNvSpPr txBox="1"/>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1" i="0" u="none" strike="noStrike" cap="none">
                <a:solidFill>
                  <a:srgbClr val="BFBFBF"/>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p:txBody>
      </p:sp>
      <p:sp>
        <p:nvSpPr>
          <p:cNvPr id="9" name="Google Shape;9;p1"/>
          <p:cNvSpPr txBox="1"/>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1" i="0" u="none" strike="noStrike" cap="none">
                <a:solidFill>
                  <a:srgbClr val="BFBFBF"/>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p:txBody>
      </p:sp>
      <p:sp>
        <p:nvSpPr>
          <p:cNvPr id="10" name="Google Shape;10;p1"/>
          <p:cNvSpPr txBox="1"/>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1" i="0" u="none" strike="noStrike" cap="none">
                <a:solidFill>
                  <a:srgbClr val="BFBFBF"/>
                </a:solidFill>
                <a:latin typeface="Century Gothic"/>
                <a:ea typeface="Century Gothic"/>
                <a:cs typeface="Century Gothic"/>
                <a:sym typeface="Century Gothic"/>
              </a:defRPr>
            </a:lvl1pPr>
            <a:lvl2pPr marL="0" marR="0" lvl="1" indent="0" algn="r" rtl="0">
              <a:spcBef>
                <a:spcPts val="0"/>
              </a:spcBef>
              <a:buNone/>
              <a:defRPr sz="900" b="1" i="0" u="none" strike="noStrike" cap="none">
                <a:solidFill>
                  <a:srgbClr val="BFBFBF"/>
                </a:solidFill>
                <a:latin typeface="Century Gothic"/>
                <a:ea typeface="Century Gothic"/>
                <a:cs typeface="Century Gothic"/>
                <a:sym typeface="Century Gothic"/>
              </a:defRPr>
            </a:lvl2pPr>
            <a:lvl3pPr marL="0" marR="0" lvl="2" indent="0" algn="r" rtl="0">
              <a:spcBef>
                <a:spcPts val="0"/>
              </a:spcBef>
              <a:buNone/>
              <a:defRPr sz="900" b="1" i="0" u="none" strike="noStrike" cap="none">
                <a:solidFill>
                  <a:srgbClr val="BFBFBF"/>
                </a:solidFill>
                <a:latin typeface="Century Gothic"/>
                <a:ea typeface="Century Gothic"/>
                <a:cs typeface="Century Gothic"/>
                <a:sym typeface="Century Gothic"/>
              </a:defRPr>
            </a:lvl3pPr>
            <a:lvl4pPr marL="0" marR="0" lvl="3" indent="0" algn="r" rtl="0">
              <a:spcBef>
                <a:spcPts val="0"/>
              </a:spcBef>
              <a:buNone/>
              <a:defRPr sz="900" b="1" i="0" u="none" strike="noStrike" cap="none">
                <a:solidFill>
                  <a:srgbClr val="BFBFBF"/>
                </a:solidFill>
                <a:latin typeface="Century Gothic"/>
                <a:ea typeface="Century Gothic"/>
                <a:cs typeface="Century Gothic"/>
                <a:sym typeface="Century Gothic"/>
              </a:defRPr>
            </a:lvl4pPr>
            <a:lvl5pPr marL="0" marR="0" lvl="4" indent="0" algn="r" rtl="0">
              <a:spcBef>
                <a:spcPts val="0"/>
              </a:spcBef>
              <a:buNone/>
              <a:defRPr sz="900" b="1" i="0" u="none" strike="noStrike" cap="none">
                <a:solidFill>
                  <a:srgbClr val="BFBFBF"/>
                </a:solidFill>
                <a:latin typeface="Century Gothic"/>
                <a:ea typeface="Century Gothic"/>
                <a:cs typeface="Century Gothic"/>
                <a:sym typeface="Century Gothic"/>
              </a:defRPr>
            </a:lvl5pPr>
            <a:lvl6pPr marL="0" marR="0" lvl="5" indent="0" algn="r" rtl="0">
              <a:spcBef>
                <a:spcPts val="0"/>
              </a:spcBef>
              <a:buNone/>
              <a:defRPr sz="900" b="1" i="0" u="none" strike="noStrike" cap="none">
                <a:solidFill>
                  <a:srgbClr val="BFBFBF"/>
                </a:solidFill>
                <a:latin typeface="Century Gothic"/>
                <a:ea typeface="Century Gothic"/>
                <a:cs typeface="Century Gothic"/>
                <a:sym typeface="Century Gothic"/>
              </a:defRPr>
            </a:lvl6pPr>
            <a:lvl7pPr marL="0" marR="0" lvl="6" indent="0" algn="r" rtl="0">
              <a:spcBef>
                <a:spcPts val="0"/>
              </a:spcBef>
              <a:buNone/>
              <a:defRPr sz="900" b="1" i="0" u="none" strike="noStrike" cap="none">
                <a:solidFill>
                  <a:srgbClr val="BFBFBF"/>
                </a:solidFill>
                <a:latin typeface="Century Gothic"/>
                <a:ea typeface="Century Gothic"/>
                <a:cs typeface="Century Gothic"/>
                <a:sym typeface="Century Gothic"/>
              </a:defRPr>
            </a:lvl7pPr>
            <a:lvl8pPr marL="0" marR="0" lvl="7" indent="0" algn="r" rtl="0">
              <a:spcBef>
                <a:spcPts val="0"/>
              </a:spcBef>
              <a:buNone/>
              <a:defRPr sz="900" b="1" i="0" u="none" strike="noStrike" cap="none">
                <a:solidFill>
                  <a:srgbClr val="BFBFBF"/>
                </a:solidFill>
                <a:latin typeface="Century Gothic"/>
                <a:ea typeface="Century Gothic"/>
                <a:cs typeface="Century Gothic"/>
                <a:sym typeface="Century Gothic"/>
              </a:defRPr>
            </a:lvl8pPr>
            <a:lvl9pPr marL="0" marR="0" lvl="8" indent="0" algn="r" rtl="0">
              <a:spcBef>
                <a:spcPts val="0"/>
              </a:spcBef>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7" r:id="R67d83e725f2b4954"/>
    <p:sldLayoutId id="2147483678" r:id="R46700ad9e4f545c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slideMasters/theme/theme3.xml><?xml version="1.0" encoding="utf-8"?>
<a:theme xmlns:a="http://schemas.openxmlformats.org/drawingml/2006/main" xmlns:r="http://schemas.openxmlformats.org/officeDocument/2006/relationships" name="AccentBoxVTI">
  <a:themeElements>
    <a:clrScheme name="AccentBoxVTI">
      <a:dk1>
        <a:srgbClr val="000000"/>
      </a:dk1>
      <a:lt1>
        <a:srgbClr val="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slideMasters/theme/theme4.xml><?xml version="1.0" encoding="utf-8"?>
<a:theme xmlns:a="http://schemas.openxmlformats.org/drawingml/2006/main" xmlns:r="http://schemas.openxmlformats.org/officeDocument/2006/relationships" name="Mesh">
  <a:themeElements>
    <a:clrScheme name="Mesh">
      <a:dk1>
        <a:srgbClr val="000000"/>
      </a:dk1>
      <a:lt1>
        <a:srgbClr val="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slides/_rels/slide1.xml.rels>&#65279;<?xml version="1.0" encoding="utf-8"?><Relationships xmlns="http://schemas.openxmlformats.org/package/2006/relationships"><Relationship Type="http://schemas.openxmlformats.org/officeDocument/2006/relationships/image" Target="/ppt/media/image.jpg" Id="R55ce8a89367843fb" /><Relationship Type="http://schemas.openxmlformats.org/officeDocument/2006/relationships/notesSlide" Target="/ppt/notesSlides/notesSlide1.xml" Id="Re8abf109340d4a09" /><Relationship Type="http://schemas.openxmlformats.org/officeDocument/2006/relationships/slideLayout" Target="/ppt/slideLayouts/slideLayout1.xml" Id="R6ead5b7c5b9e4305" /></Relationships>
</file>

<file path=ppt/slides/_rels/slide10.xml.rels>&#65279;<?xml version="1.0" encoding="utf-8"?><Relationships xmlns="http://schemas.openxmlformats.org/package/2006/relationships"><Relationship Type="http://schemas.openxmlformats.org/officeDocument/2006/relationships/image" Target="/ppt/media/image8.png" Id="R5d2ec465cef94707" /><Relationship Type="http://schemas.openxmlformats.org/officeDocument/2006/relationships/notesSlide" Target="/ppt/notesSlides/notesSlide10.xml" Id="R4b029edb52e344bc" /><Relationship Type="http://schemas.openxmlformats.org/officeDocument/2006/relationships/slideLayout" Target="/ppt/slideLayouts/slideLayout2.xml" Id="R7525e8f5742a4430" /></Relationships>
</file>

<file path=ppt/slides/_rels/slide11.xml.rels>&#65279;<?xml version="1.0" encoding="utf-8"?><Relationships xmlns="http://schemas.openxmlformats.org/package/2006/relationships"><Relationship Type="http://schemas.openxmlformats.org/officeDocument/2006/relationships/image" Target="/ppt/media/image9.png" Id="R71ce6426f66f4f70" /><Relationship Type="http://schemas.openxmlformats.org/officeDocument/2006/relationships/notesSlide" Target="/ppt/notesSlides/notesSlide11.xml" Id="R219c28ed74784238" /><Relationship Type="http://schemas.openxmlformats.org/officeDocument/2006/relationships/slideLayout" Target="/ppt/slideLayouts/slideLayout2.xml" Id="R8bb1e86a6f8e4b6a" /></Relationships>
</file>

<file path=ppt/slides/_rels/slide12.xml.rels>&#65279;<?xml version="1.0" encoding="utf-8"?><Relationships xmlns="http://schemas.openxmlformats.org/package/2006/relationships"><Relationship Type="http://schemas.openxmlformats.org/officeDocument/2006/relationships/image" Target="/ppt/media/image10.png" Id="R7e216e989bfd424b" /><Relationship Type="http://schemas.openxmlformats.org/officeDocument/2006/relationships/notesSlide" Target="/ppt/notesSlides/notesSlide12.xml" Id="Rab6f84565aac4dec" /><Relationship Type="http://schemas.openxmlformats.org/officeDocument/2006/relationships/slideLayout" Target="/ppt/slideLayouts/slideLayout2.xml" Id="R4094460dde4943e0" /></Relationships>
</file>

<file path=ppt/slides/_rels/slide13.xml.rels>&#65279;<?xml version="1.0" encoding="utf-8"?><Relationships xmlns="http://schemas.openxmlformats.org/package/2006/relationships"><Relationship Type="http://schemas.openxmlformats.org/officeDocument/2006/relationships/image" Target="/ppt/media/image11.png" Id="R1c3fe22637f34873" /><Relationship Type="http://schemas.openxmlformats.org/officeDocument/2006/relationships/notesSlide" Target="/ppt/notesSlides/notesSlide13.xml" Id="R5035cf0d681b4a7c" /><Relationship Type="http://schemas.openxmlformats.org/officeDocument/2006/relationships/slideLayout" Target="/ppt/slideLayouts/slideLayout2.xml" Id="R7d7f471bcf60476b" /></Relationships>
</file>

<file path=ppt/slides/_rels/slide14.xml.rels>&#65279;<?xml version="1.0" encoding="utf-8"?><Relationships xmlns="http://schemas.openxmlformats.org/package/2006/relationships"><Relationship Type="http://schemas.openxmlformats.org/officeDocument/2006/relationships/image" Target="/ppt/media/image12.png" Id="Rdb94f90f542a4005" /><Relationship Type="http://schemas.openxmlformats.org/officeDocument/2006/relationships/notesSlide" Target="/ppt/notesSlides/notesSlide14.xml" Id="R84c91a34994a49b5" /><Relationship Type="http://schemas.openxmlformats.org/officeDocument/2006/relationships/slideLayout" Target="/ppt/slideLayouts/slideLayout2.xml" Id="Recbc9fb342834e9e" /></Relationships>
</file>

<file path=ppt/slides/_rels/slide15.xml.rels>&#65279;<?xml version="1.0" encoding="utf-8"?><Relationships xmlns="http://schemas.openxmlformats.org/package/2006/relationships"><Relationship Type="http://schemas.openxmlformats.org/officeDocument/2006/relationships/image" Target="/ppt/media/image13.png" Id="R0a28be411f554d8d" /><Relationship Type="http://schemas.openxmlformats.org/officeDocument/2006/relationships/notesSlide" Target="/ppt/notesSlides/notesSlide15.xml" Id="Rc07ea69d11d941ee" /><Relationship Type="http://schemas.openxmlformats.org/officeDocument/2006/relationships/slideLayout" Target="/ppt/slideLayouts/slideLayout2.xml" Id="Re90383b54b9543e7" /></Relationships>
</file>

<file path=ppt/slides/_rels/slide16.xml.rels>&#65279;<?xml version="1.0" encoding="utf-8"?><Relationships xmlns="http://schemas.openxmlformats.org/package/2006/relationships"><Relationship Type="http://schemas.openxmlformats.org/officeDocument/2006/relationships/image" Target="/ppt/media/image14.png" Id="R90164763ba874344" /><Relationship Type="http://schemas.openxmlformats.org/officeDocument/2006/relationships/notesSlide" Target="/ppt/notesSlides/notesSlide16.xml" Id="R255bc396024345c8" /><Relationship Type="http://schemas.openxmlformats.org/officeDocument/2006/relationships/slideLayout" Target="/ppt/slideLayouts/slideLayout2.xml" Id="R1f85d6f55b684302" /></Relationships>
</file>

<file path=ppt/slides/_rels/slide17.xml.rels>&#65279;<?xml version="1.0" encoding="utf-8"?><Relationships xmlns="http://schemas.openxmlformats.org/package/2006/relationships"><Relationship Type="http://schemas.openxmlformats.org/officeDocument/2006/relationships/image" Target="/ppt/media/image15.png" Id="R892ca1864d3b4279" /><Relationship Type="http://schemas.openxmlformats.org/officeDocument/2006/relationships/notesSlide" Target="/ppt/notesSlides/notesSlide17.xml" Id="Rdad8944a6f864864" /><Relationship Type="http://schemas.openxmlformats.org/officeDocument/2006/relationships/slideLayout" Target="/ppt/slideLayouts/slideLayout2.xml" Id="R2855368e21c14052" /></Relationships>
</file>

<file path=ppt/slides/_rels/slide18.xml.rels>&#65279;<?xml version="1.0" encoding="utf-8"?><Relationships xmlns="http://schemas.openxmlformats.org/package/2006/relationships"><Relationship Type="http://schemas.openxmlformats.org/officeDocument/2006/relationships/notesSlide" Target="/ppt/notesSlides/notesSlide18.xml" Id="R2beb3da2cd0b4fdf" /><Relationship Type="http://schemas.openxmlformats.org/officeDocument/2006/relationships/slideLayout" Target="/ppt/slideLayouts/slideLayout2.xml" Id="Rf7372b6f4cfb4a7a" /></Relationships>
</file>

<file path=ppt/slides/_rels/slide19.xml.rels>&#65279;<?xml version="1.0" encoding="utf-8"?><Relationships xmlns="http://schemas.openxmlformats.org/package/2006/relationships"><Relationship Type="http://schemas.openxmlformats.org/officeDocument/2006/relationships/notesSlide" Target="/ppt/notesSlides/notesSlide19.xml" Id="R0a48a94ff04c40df" /><Relationship Type="http://schemas.openxmlformats.org/officeDocument/2006/relationships/slideLayout" Target="/ppt/slideLayouts/slideLayout12.xml" Id="R7f99457a1347405b" /></Relationships>
</file>

<file path=ppt/slides/_rels/slide2.xml.rels>&#65279;<?xml version="1.0" encoding="utf-8"?><Relationships xmlns="http://schemas.openxmlformats.org/package/2006/relationships"><Relationship Type="http://schemas.openxmlformats.org/officeDocument/2006/relationships/notesSlide" Target="/ppt/notesSlides/notesSlide2.xml" Id="Ra4fc19201d124aba" /><Relationship Type="http://schemas.openxmlformats.org/officeDocument/2006/relationships/slideLayout" Target="/ppt/slideLayouts/slideLayout2.xml" Id="R397b226f81e9455c" /></Relationships>
</file>

<file path=ppt/slides/_rels/slide20.xml.rels>&#65279;<?xml version="1.0" encoding="utf-8"?><Relationships xmlns="http://schemas.openxmlformats.org/package/2006/relationships"><Relationship Type="http://schemas.openxmlformats.org/officeDocument/2006/relationships/notesSlide" Target="/ppt/notesSlides/notesSlide20.xml" Id="Rab92f3022d3843f6" /><Relationship Type="http://schemas.openxmlformats.org/officeDocument/2006/relationships/slideLayout" Target="/ppt/slideLayouts/slideLayout12.xml" Id="R89fc7db5cbb1453f" /></Relationships>
</file>

<file path=ppt/slides/_rels/slide21.xml.rels>&#65279;<?xml version="1.0" encoding="utf-8"?><Relationships xmlns="http://schemas.openxmlformats.org/package/2006/relationships"><Relationship Type="http://schemas.openxmlformats.org/officeDocument/2006/relationships/image" Target="/ppt/media/image16.png" Id="R798996c70cdd4795" /><Relationship Type="http://schemas.openxmlformats.org/officeDocument/2006/relationships/notesSlide" Target="/ppt/notesSlides/notesSlide21.xml" Id="R4b6f6b0a17be4409" /><Relationship Type="http://schemas.openxmlformats.org/officeDocument/2006/relationships/slideLayout" Target="/ppt/slideLayouts/slideLayout12.xml" Id="R42f5c2508bc94595" /></Relationships>
</file>

<file path=ppt/slides/_rels/slide22.xml.rels>&#65279;<?xml version="1.0" encoding="utf-8"?><Relationships xmlns="http://schemas.openxmlformats.org/package/2006/relationships"><Relationship Type="http://schemas.openxmlformats.org/officeDocument/2006/relationships/image" Target="/ppt/media/image17.png" Id="R6522192f18d24d00" /><Relationship Type="http://schemas.openxmlformats.org/officeDocument/2006/relationships/notesSlide" Target="/ppt/notesSlides/notesSlide22.xml" Id="Rb9b5b5b06fbc4383" /><Relationship Type="http://schemas.openxmlformats.org/officeDocument/2006/relationships/slideLayout" Target="/ppt/slideLayouts/slideLayout12.xml" Id="R2641c9d9e4a84781" /></Relationships>
</file>

<file path=ppt/slides/_rels/slide23.xml.rels>&#65279;<?xml version="1.0" encoding="utf-8"?><Relationships xmlns="http://schemas.openxmlformats.org/package/2006/relationships"><Relationship Type="http://schemas.openxmlformats.org/officeDocument/2006/relationships/image" Target="/ppt/media/image18.png" Id="R6bac805cb6cf44d9" /><Relationship Type="http://schemas.openxmlformats.org/officeDocument/2006/relationships/notesSlide" Target="/ppt/notesSlides/notesSlide23.xml" Id="R8392956c7fbb4a72" /><Relationship Type="http://schemas.openxmlformats.org/officeDocument/2006/relationships/slideLayout" Target="/ppt/slideLayouts/slideLayout12.xml" Id="R531e616408c145b7" /></Relationships>
</file>

<file path=ppt/slides/_rels/slide24.xml.rels>&#65279;<?xml version="1.0" encoding="utf-8"?><Relationships xmlns="http://schemas.openxmlformats.org/package/2006/relationships"><Relationship Type="http://schemas.openxmlformats.org/officeDocument/2006/relationships/image" Target="/ppt/media/image19.png" Id="Rd0b1db399baf4f17" /><Relationship Type="http://schemas.openxmlformats.org/officeDocument/2006/relationships/notesSlide" Target="/ppt/notesSlides/notesSlide24.xml" Id="Ra8ea3f15c23d4bce" /><Relationship Type="http://schemas.openxmlformats.org/officeDocument/2006/relationships/slideLayout" Target="/ppt/slideLayouts/slideLayout12.xml" Id="R9606270098f54433" /></Relationships>
</file>

<file path=ppt/slides/_rels/slide25.xml.rels>&#65279;<?xml version="1.0" encoding="utf-8"?><Relationships xmlns="http://schemas.openxmlformats.org/package/2006/relationships"><Relationship Type="http://schemas.openxmlformats.org/officeDocument/2006/relationships/image" Target="/ppt/media/image20.png" Id="R7f9920690a7340e3" /><Relationship Type="http://schemas.openxmlformats.org/officeDocument/2006/relationships/notesSlide" Target="/ppt/notesSlides/notesSlide25.xml" Id="Rdd27e70e01e2443f" /><Relationship Type="http://schemas.openxmlformats.org/officeDocument/2006/relationships/slideLayout" Target="/ppt/slideLayouts/slideLayout12.xml" Id="Reb7e207498844c4c" /></Relationships>
</file>

<file path=ppt/slides/_rels/slide26.xml.rels>&#65279;<?xml version="1.0" encoding="utf-8"?><Relationships xmlns="http://schemas.openxmlformats.org/package/2006/relationships"><Relationship Type="http://schemas.openxmlformats.org/officeDocument/2006/relationships/image" Target="/ppt/media/image21.png" Id="R0524983a288b48c6" /><Relationship Type="http://schemas.openxmlformats.org/officeDocument/2006/relationships/notesSlide" Target="/ppt/notesSlides/notesSlide26.xml" Id="R1339a7d3475c4f74" /><Relationship Type="http://schemas.openxmlformats.org/officeDocument/2006/relationships/slideLayout" Target="/ppt/slideLayouts/slideLayout12.xml" Id="R5c0ad8c7e8f44f1b" /></Relationships>
</file>

<file path=ppt/slides/_rels/slide27.xml.rels>&#65279;<?xml version="1.0" encoding="utf-8"?><Relationships xmlns="http://schemas.openxmlformats.org/package/2006/relationships"><Relationship Type="http://schemas.openxmlformats.org/officeDocument/2006/relationships/image" Target="/ppt/media/image22.png" Id="Rcaca7c6566be48dc" /><Relationship Type="http://schemas.openxmlformats.org/officeDocument/2006/relationships/notesSlide" Target="/ppt/notesSlides/notesSlide27.xml" Id="R63275ee0ba574703" /><Relationship Type="http://schemas.openxmlformats.org/officeDocument/2006/relationships/slideLayout" Target="/ppt/slideLayouts/slideLayout12.xml" Id="Rec8c75d10df745f5" /></Relationships>
</file>

<file path=ppt/slides/_rels/slide28.xml.rels>&#65279;<?xml version="1.0" encoding="utf-8"?><Relationships xmlns="http://schemas.openxmlformats.org/package/2006/relationships"><Relationship Type="http://schemas.openxmlformats.org/officeDocument/2006/relationships/image" Target="/ppt/media/image23.png" Id="R487028df17aa496e" /><Relationship Type="http://schemas.openxmlformats.org/officeDocument/2006/relationships/notesSlide" Target="/ppt/notesSlides/notesSlide28.xml" Id="R618909336c264fa0" /><Relationship Type="http://schemas.openxmlformats.org/officeDocument/2006/relationships/slideLayout" Target="/ppt/slideLayouts/slideLayout12.xml" Id="Ra2e54be5d8044438" /></Relationships>
</file>

<file path=ppt/slides/_rels/slide29.xml.rels>&#65279;<?xml version="1.0" encoding="utf-8"?><Relationships xmlns="http://schemas.openxmlformats.org/package/2006/relationships"><Relationship Type="http://schemas.openxmlformats.org/officeDocument/2006/relationships/image" Target="/ppt/media/image24.png" Id="R1355d98dbbfb433f" /><Relationship Type="http://schemas.openxmlformats.org/officeDocument/2006/relationships/notesSlide" Target="/ppt/notesSlides/notesSlide29.xml" Id="Ra44ce28e292240c7" /><Relationship Type="http://schemas.openxmlformats.org/officeDocument/2006/relationships/slideLayout" Target="/ppt/slideLayouts/slideLayout12.xml" Id="Rd714ae2b28674cbd" /></Relationships>
</file>

<file path=ppt/slides/_rels/slide3.xml.rels>&#65279;<?xml version="1.0" encoding="utf-8"?><Relationships xmlns="http://schemas.openxmlformats.org/package/2006/relationships"><Relationship Type="http://schemas.openxmlformats.org/officeDocument/2006/relationships/image" Target="/ppt/media/image.png" Id="R0753a3cd84494402" /><Relationship Type="http://schemas.openxmlformats.org/officeDocument/2006/relationships/notesSlide" Target="/ppt/notesSlides/notesSlide3.xml" Id="R76fcf454c7ad46d0" /><Relationship Type="http://schemas.openxmlformats.org/officeDocument/2006/relationships/slideLayout" Target="/ppt/slideLayouts/slideLayout2.xml" Id="Rdc3132dc67684a87" /></Relationships>
</file>

<file path=ppt/slides/_rels/slide30.xml.rels>&#65279;<?xml version="1.0" encoding="utf-8"?><Relationships xmlns="http://schemas.openxmlformats.org/package/2006/relationships"><Relationship Type="http://schemas.openxmlformats.org/officeDocument/2006/relationships/image" Target="/ppt/media/image25.png" Id="R0b9a6722c5a74d1c" /><Relationship Type="http://schemas.openxmlformats.org/officeDocument/2006/relationships/notesSlide" Target="/ppt/notesSlides/notesSlide30.xml" Id="Rfa17687f084b477f" /><Relationship Type="http://schemas.openxmlformats.org/officeDocument/2006/relationships/slideLayout" Target="/ppt/slideLayouts/slideLayout12.xml" Id="R6fcf3580a9144316" /></Relationships>
</file>

<file path=ppt/slides/_rels/slide31.xml.rels>&#65279;<?xml version="1.0" encoding="utf-8"?><Relationships xmlns="http://schemas.openxmlformats.org/package/2006/relationships"><Relationship Type="http://schemas.openxmlformats.org/officeDocument/2006/relationships/image" Target="/ppt/media/image26.png" Id="R1b49bb5ee0f94c81" /><Relationship Type="http://schemas.openxmlformats.org/officeDocument/2006/relationships/notesSlide" Target="/ppt/notesSlides/notesSlide31.xml" Id="R6937f9fcf7cd42fb" /><Relationship Type="http://schemas.openxmlformats.org/officeDocument/2006/relationships/slideLayout" Target="/ppt/slideLayouts/slideLayout12.xml" Id="Rb4b9558bc0a14612" /></Relationships>
</file>

<file path=ppt/slides/_rels/slide32.xml.rels>&#65279;<?xml version="1.0" encoding="utf-8"?><Relationships xmlns="http://schemas.openxmlformats.org/package/2006/relationships"><Relationship Type="http://schemas.openxmlformats.org/officeDocument/2006/relationships/image" Target="/ppt/media/image27.png" Id="R79d24d1a46b345c6" /><Relationship Type="http://schemas.openxmlformats.org/officeDocument/2006/relationships/notesSlide" Target="/ppt/notesSlides/notesSlide32.xml" Id="R7cd37746f0b54fc1" /><Relationship Type="http://schemas.openxmlformats.org/officeDocument/2006/relationships/slideLayout" Target="/ppt/slideLayouts/slideLayout12.xml" Id="R9013349b09be49a4" /></Relationships>
</file>

<file path=ppt/slides/_rels/slide33.xml.rels>&#65279;<?xml version="1.0" encoding="utf-8"?><Relationships xmlns="http://schemas.openxmlformats.org/package/2006/relationships"><Relationship Type="http://schemas.openxmlformats.org/officeDocument/2006/relationships/image" Target="/ppt/media/image28.png" Id="R9e04ede687124a3e" /><Relationship Type="http://schemas.openxmlformats.org/officeDocument/2006/relationships/notesSlide" Target="/ppt/notesSlides/notesSlide33.xml" Id="R89760a59c9fc437a" /><Relationship Type="http://schemas.openxmlformats.org/officeDocument/2006/relationships/slideLayout" Target="/ppt/slideLayouts/slideLayout12.xml" Id="Rc40b7fe961444a26" /></Relationships>
</file>

<file path=ppt/slides/_rels/slide34.xml.rels>&#65279;<?xml version="1.0" encoding="utf-8"?><Relationships xmlns="http://schemas.openxmlformats.org/package/2006/relationships"><Relationship Type="http://schemas.openxmlformats.org/officeDocument/2006/relationships/image" Target="/ppt/media/image29.png" Id="R9fb3293925c84dd8" /><Relationship Type="http://schemas.openxmlformats.org/officeDocument/2006/relationships/notesSlide" Target="/ppt/notesSlides/notesSlide34.xml" Id="Re1c2aa092bc84ff1" /><Relationship Type="http://schemas.openxmlformats.org/officeDocument/2006/relationships/slideLayout" Target="/ppt/slideLayouts/slideLayout12.xml" Id="R58ebbcff62b34a54" /></Relationships>
</file>

<file path=ppt/slides/_rels/slide35.xml.rels>&#65279;<?xml version="1.0" encoding="utf-8"?><Relationships xmlns="http://schemas.openxmlformats.org/package/2006/relationships"><Relationship Type="http://schemas.openxmlformats.org/officeDocument/2006/relationships/image" Target="/ppt/media/image30.png" Id="R9851f6154c0e4550" /><Relationship Type="http://schemas.openxmlformats.org/officeDocument/2006/relationships/notesSlide" Target="/ppt/notesSlides/notesSlide35.xml" Id="R4f2d800e5d414131" /><Relationship Type="http://schemas.openxmlformats.org/officeDocument/2006/relationships/slideLayout" Target="/ppt/slideLayouts/slideLayout12.xml" Id="R24e5e5f9f07e40f0" /></Relationships>
</file>

<file path=ppt/slides/_rels/slide36.xml.rels>&#65279;<?xml version="1.0" encoding="utf-8"?><Relationships xmlns="http://schemas.openxmlformats.org/package/2006/relationships"><Relationship Type="http://schemas.openxmlformats.org/officeDocument/2006/relationships/image" Target="/ppt/media/image31.png" Id="Rb481f5df9b7447cd" /><Relationship Type="http://schemas.openxmlformats.org/officeDocument/2006/relationships/notesSlide" Target="/ppt/notesSlides/notesSlide36.xml" Id="R7bafc4a52cf04f25" /><Relationship Type="http://schemas.openxmlformats.org/officeDocument/2006/relationships/slideLayout" Target="/ppt/slideLayouts/slideLayout12.xml" Id="R411841a1de694ba3" /></Relationships>
</file>

<file path=ppt/slides/_rels/slide37.xml.rels>&#65279;<?xml version="1.0" encoding="utf-8"?><Relationships xmlns="http://schemas.openxmlformats.org/package/2006/relationships"><Relationship Type="http://schemas.openxmlformats.org/officeDocument/2006/relationships/image" Target="/ppt/media/image32.png" Id="R3d14e46bb28a4041" /><Relationship Type="http://schemas.openxmlformats.org/officeDocument/2006/relationships/notesSlide" Target="/ppt/notesSlides/notesSlide37.xml" Id="R71945ed7a5a74285" /><Relationship Type="http://schemas.openxmlformats.org/officeDocument/2006/relationships/slideLayout" Target="/ppt/slideLayouts/slideLayout12.xml" Id="Rb590e6bea9c44223" /></Relationships>
</file>

<file path=ppt/slides/_rels/slide38.xml.rels>&#65279;<?xml version="1.0" encoding="utf-8"?><Relationships xmlns="http://schemas.openxmlformats.org/package/2006/relationships"><Relationship Type="http://schemas.openxmlformats.org/officeDocument/2006/relationships/image" Target="/ppt/media/image33.png" Id="Rac2ef7db54f04980" /><Relationship Type="http://schemas.openxmlformats.org/officeDocument/2006/relationships/notesSlide" Target="/ppt/notesSlides/notesSlide38.xml" Id="R6ef6b7c61839454a" /><Relationship Type="http://schemas.openxmlformats.org/officeDocument/2006/relationships/slideLayout" Target="/ppt/slideLayouts/slideLayout12.xml" Id="Rb32b479c7dd240ac" /></Relationships>
</file>

<file path=ppt/slides/_rels/slide39.xml.rels>&#65279;<?xml version="1.0" encoding="utf-8"?><Relationships xmlns="http://schemas.openxmlformats.org/package/2006/relationships"><Relationship Type="http://schemas.openxmlformats.org/officeDocument/2006/relationships/image" Target="/ppt/media/image34.png" Id="Refce359beb1f44e3" /><Relationship Type="http://schemas.openxmlformats.org/officeDocument/2006/relationships/notesSlide" Target="/ppt/notesSlides/notesSlide39.xml" Id="R293dd81d1e4c457b" /><Relationship Type="http://schemas.openxmlformats.org/officeDocument/2006/relationships/slideLayout" Target="/ppt/slideLayouts/slideLayout12.xml" Id="R1b6011990ecf48e8" /></Relationships>
</file>

<file path=ppt/slides/_rels/slide4.xml.rels>&#65279;<?xml version="1.0" encoding="utf-8"?><Relationships xmlns="http://schemas.openxmlformats.org/package/2006/relationships"><Relationship Type="http://schemas.openxmlformats.org/officeDocument/2006/relationships/image" Target="/ppt/media/image2.png" Id="R19001eafa09f45ad" /><Relationship Type="http://schemas.openxmlformats.org/officeDocument/2006/relationships/notesSlide" Target="/ppt/notesSlides/notesSlide4.xml" Id="Rbb107a9cee9a481b" /><Relationship Type="http://schemas.openxmlformats.org/officeDocument/2006/relationships/slideLayout" Target="/ppt/slideLayouts/slideLayout2.xml" Id="R6bc6ff5666f04478" /></Relationships>
</file>

<file path=ppt/slides/_rels/slide40.xml.rels>&#65279;<?xml version="1.0" encoding="utf-8"?><Relationships xmlns="http://schemas.openxmlformats.org/package/2006/relationships"><Relationship Type="http://schemas.openxmlformats.org/officeDocument/2006/relationships/notesSlide" Target="/ppt/notesSlides/notesSlide40.xml" Id="Rc21621d31e05431e" /><Relationship Type="http://schemas.openxmlformats.org/officeDocument/2006/relationships/slideLayout" Target="/ppt/slideLayouts/slideLayout12.xml" Id="R401252eb900a4ea2" /></Relationships>
</file>

<file path=ppt/slides/_rels/slide41.xml.rels>&#65279;<?xml version="1.0" encoding="utf-8"?><Relationships xmlns="http://schemas.openxmlformats.org/package/2006/relationships"><Relationship Type="http://schemas.openxmlformats.org/officeDocument/2006/relationships/notesSlide" Target="/ppt/notesSlides/notesSlide41.xml" Id="Rfbaee5276464417e" /><Relationship Type="http://schemas.openxmlformats.org/officeDocument/2006/relationships/slideLayout" Target="/ppt/slideLayouts/slideLayout27.xml" Id="Ref108f5602a045a2" /></Relationships>
</file>

<file path=ppt/slides/_rels/slide42.xml.rels>&#65279;<?xml version="1.0" encoding="utf-8"?><Relationships xmlns="http://schemas.openxmlformats.org/package/2006/relationships"><Relationship Type="http://schemas.openxmlformats.org/officeDocument/2006/relationships/image" Target="/ppt/media/image35.png" Id="R82d7283ce97a44c6" /><Relationship Type="http://schemas.openxmlformats.org/officeDocument/2006/relationships/notesSlide" Target="/ppt/notesSlides/notesSlide42.xml" Id="R5bb6ab7d9450449e" /><Relationship Type="http://schemas.openxmlformats.org/officeDocument/2006/relationships/slideLayout" Target="/ppt/slideLayouts/slideLayout28.xml" Id="Rfbe46aa33da94f29" /></Relationships>
</file>

<file path=ppt/slides/_rels/slide43.xml.rels>&#65279;<?xml version="1.0" encoding="utf-8"?><Relationships xmlns="http://schemas.openxmlformats.org/package/2006/relationships"><Relationship Type="http://schemas.openxmlformats.org/officeDocument/2006/relationships/image" Target="/ppt/media/image36.png" Id="R5c7fbfbe174c4d9c" /><Relationship Type="http://schemas.openxmlformats.org/officeDocument/2006/relationships/notesSlide" Target="/ppt/notesSlides/notesSlide43.xml" Id="R039c57d6faed49e4" /><Relationship Type="http://schemas.openxmlformats.org/officeDocument/2006/relationships/slideLayout" Target="/ppt/slideLayouts/slideLayout28.xml" Id="R58364b23022c40d1" /></Relationships>
</file>

<file path=ppt/slides/_rels/slide44.xml.rels>&#65279;<?xml version="1.0" encoding="utf-8"?><Relationships xmlns="http://schemas.openxmlformats.org/package/2006/relationships"><Relationship Type="http://schemas.openxmlformats.org/officeDocument/2006/relationships/image" Target="/ppt/media/image37.png" Id="R6e80a24f75b0491d" /><Relationship Type="http://schemas.openxmlformats.org/officeDocument/2006/relationships/notesSlide" Target="/ppt/notesSlides/notesSlide44.xml" Id="Rd6da0b96203e4845" /><Relationship Type="http://schemas.openxmlformats.org/officeDocument/2006/relationships/slideLayout" Target="/ppt/slideLayouts/slideLayout28.xml" Id="R0106c0d656a34911" /></Relationships>
</file>

<file path=ppt/slides/_rels/slide45.xml.rels>&#65279;<?xml version="1.0" encoding="utf-8"?><Relationships xmlns="http://schemas.openxmlformats.org/package/2006/relationships"><Relationship Type="http://schemas.openxmlformats.org/officeDocument/2006/relationships/image" Target="/ppt/media/image38.png" Id="R3111414521474ec1" /><Relationship Type="http://schemas.openxmlformats.org/officeDocument/2006/relationships/notesSlide" Target="/ppt/notesSlides/notesSlide45.xml" Id="Re92f35be6d044ec7" /><Relationship Type="http://schemas.openxmlformats.org/officeDocument/2006/relationships/slideLayout" Target="/ppt/slideLayouts/slideLayout28.xml" Id="R58b56a67d44a4343" /></Relationships>
</file>

<file path=ppt/slides/_rels/slide46.xml.rels>&#65279;<?xml version="1.0" encoding="utf-8"?><Relationships xmlns="http://schemas.openxmlformats.org/package/2006/relationships"><Relationship Type="http://schemas.openxmlformats.org/officeDocument/2006/relationships/image" Target="/ppt/media/image39.png" Id="Rcc0afa4bdeaf4c31" /><Relationship Type="http://schemas.openxmlformats.org/officeDocument/2006/relationships/notesSlide" Target="/ppt/notesSlides/notesSlide46.xml" Id="Rd2e92d839d9f485b" /><Relationship Type="http://schemas.openxmlformats.org/officeDocument/2006/relationships/slideLayout" Target="/ppt/slideLayouts/slideLayout28.xml" Id="Re2785fd947254f05" /></Relationships>
</file>

<file path=ppt/slides/_rels/slide47.xml.rels>&#65279;<?xml version="1.0" encoding="utf-8"?><Relationships xmlns="http://schemas.openxmlformats.org/package/2006/relationships"><Relationship Type="http://schemas.openxmlformats.org/officeDocument/2006/relationships/image" Target="/ppt/media/image40.png" Id="R4e2c6ebcbcf6483a" /><Relationship Type="http://schemas.openxmlformats.org/officeDocument/2006/relationships/notesSlide" Target="/ppt/notesSlides/notesSlide47.xml" Id="Ra05bcd21f75b4b3a" /><Relationship Type="http://schemas.openxmlformats.org/officeDocument/2006/relationships/slideLayout" Target="/ppt/slideLayouts/slideLayout28.xml" Id="R3241a85ffc074c91" /></Relationships>
</file>

<file path=ppt/slides/_rels/slide48.xml.rels>&#65279;<?xml version="1.0" encoding="utf-8"?><Relationships xmlns="http://schemas.openxmlformats.org/package/2006/relationships"><Relationship Type="http://schemas.openxmlformats.org/officeDocument/2006/relationships/image" Target="/ppt/media/image41.png" Id="Rf2d02fca4002414a" /><Relationship Type="http://schemas.openxmlformats.org/officeDocument/2006/relationships/notesSlide" Target="/ppt/notesSlides/notesSlide48.xml" Id="R45498a5ac2f049e7" /><Relationship Type="http://schemas.openxmlformats.org/officeDocument/2006/relationships/slideLayout" Target="/ppt/slideLayouts/slideLayout28.xml" Id="Rfd71f136cfd84dbb" /></Relationships>
</file>

<file path=ppt/slides/_rels/slide49.xml.rels>&#65279;<?xml version="1.0" encoding="utf-8"?><Relationships xmlns="http://schemas.openxmlformats.org/package/2006/relationships"><Relationship Type="http://schemas.openxmlformats.org/officeDocument/2006/relationships/image" Target="/ppt/media/image42.png" Id="R140650aa8601431c" /><Relationship Type="http://schemas.openxmlformats.org/officeDocument/2006/relationships/notesSlide" Target="/ppt/notesSlides/notesSlide49.xml" Id="R881f262a41174253" /><Relationship Type="http://schemas.openxmlformats.org/officeDocument/2006/relationships/slideLayout" Target="/ppt/slideLayouts/slideLayout28.xml" Id="Rbd5e3e6dccd04c23" /></Relationships>
</file>

<file path=ppt/slides/_rels/slide5.xml.rels>&#65279;<?xml version="1.0" encoding="utf-8"?><Relationships xmlns="http://schemas.openxmlformats.org/package/2006/relationships"><Relationship Type="http://schemas.openxmlformats.org/officeDocument/2006/relationships/image" Target="/ppt/media/image3.png" Id="R6f659cdc71414a2d" /><Relationship Type="http://schemas.openxmlformats.org/officeDocument/2006/relationships/notesSlide" Target="/ppt/notesSlides/notesSlide5.xml" Id="Rfecaa493bae349f0" /><Relationship Type="http://schemas.openxmlformats.org/officeDocument/2006/relationships/slideLayout" Target="/ppt/slideLayouts/slideLayout2.xml" Id="R148727c1f1e540fb" /></Relationships>
</file>

<file path=ppt/slides/_rels/slide50.xml.rels>&#65279;<?xml version="1.0" encoding="utf-8"?><Relationships xmlns="http://schemas.openxmlformats.org/package/2006/relationships"><Relationship Type="http://schemas.openxmlformats.org/officeDocument/2006/relationships/image" Target="/ppt/media/image43.png" Id="R4bfe9293d2dc45fd" /><Relationship Type="http://schemas.openxmlformats.org/officeDocument/2006/relationships/notesSlide" Target="/ppt/notesSlides/notesSlide50.xml" Id="R45cc2b004be74420" /><Relationship Type="http://schemas.openxmlformats.org/officeDocument/2006/relationships/slideLayout" Target="/ppt/slideLayouts/slideLayout28.xml" Id="Rcd20ccff860d43ed" /></Relationships>
</file>

<file path=ppt/slides/_rels/slide51.xml.rels>&#65279;<?xml version="1.0" encoding="utf-8"?><Relationships xmlns="http://schemas.openxmlformats.org/package/2006/relationships"><Relationship Type="http://schemas.openxmlformats.org/officeDocument/2006/relationships/image" Target="/ppt/media/image44.png" Id="Rf1e5b80a237a4d52" /><Relationship Type="http://schemas.openxmlformats.org/officeDocument/2006/relationships/notesSlide" Target="/ppt/notesSlides/notesSlide51.xml" Id="Rcba615d148534df2" /><Relationship Type="http://schemas.openxmlformats.org/officeDocument/2006/relationships/slideLayout" Target="/ppt/slideLayouts/slideLayout28.xml" Id="Rea9ac8428cb74091" /></Relationships>
</file>

<file path=ppt/slides/_rels/slide52.xml.rels>&#65279;<?xml version="1.0" encoding="utf-8"?><Relationships xmlns="http://schemas.openxmlformats.org/package/2006/relationships"><Relationship Type="http://schemas.openxmlformats.org/officeDocument/2006/relationships/image" Target="/ppt/media/image45.png" Id="Rdbc7a33c1f804675" /><Relationship Type="http://schemas.openxmlformats.org/officeDocument/2006/relationships/notesSlide" Target="/ppt/notesSlides/notesSlide52.xml" Id="R2ca78c5c0768488f" /><Relationship Type="http://schemas.openxmlformats.org/officeDocument/2006/relationships/slideLayout" Target="/ppt/slideLayouts/slideLayout28.xml" Id="R0cccfb4fb72e42d2" /></Relationships>
</file>

<file path=ppt/slides/_rels/slide53.xml.rels>&#65279;<?xml version="1.0" encoding="utf-8"?><Relationships xmlns="http://schemas.openxmlformats.org/package/2006/relationships"><Relationship Type="http://schemas.openxmlformats.org/officeDocument/2006/relationships/image" Target="/ppt/media/image46.png" Id="R969b26def9964776" /><Relationship Type="http://schemas.openxmlformats.org/officeDocument/2006/relationships/notesSlide" Target="/ppt/notesSlides/notesSlide53.xml" Id="R5acf6b1cdd77490b" /><Relationship Type="http://schemas.openxmlformats.org/officeDocument/2006/relationships/slideLayout" Target="/ppt/slideLayouts/slideLayout28.xml" Id="Rbe6911b1619c424e" /></Relationships>
</file>

<file path=ppt/slides/_rels/slide54.xml.rels>&#65279;<?xml version="1.0" encoding="utf-8"?><Relationships xmlns="http://schemas.openxmlformats.org/package/2006/relationships"><Relationship Type="http://schemas.openxmlformats.org/officeDocument/2006/relationships/image" Target="/ppt/media/image47.png" Id="R9eca0fd6033e4235" /><Relationship Type="http://schemas.openxmlformats.org/officeDocument/2006/relationships/notesSlide" Target="/ppt/notesSlides/notesSlide54.xml" Id="R721e553395da4e1a" /><Relationship Type="http://schemas.openxmlformats.org/officeDocument/2006/relationships/slideLayout" Target="/ppt/slideLayouts/slideLayout28.xml" Id="R35eb345f91854cba" /></Relationships>
</file>

<file path=ppt/slides/_rels/slide55.xml.rels>&#65279;<?xml version="1.0" encoding="utf-8"?><Relationships xmlns="http://schemas.openxmlformats.org/package/2006/relationships"><Relationship Type="http://schemas.openxmlformats.org/officeDocument/2006/relationships/image" Target="/ppt/media/image48.png" Id="R82b7e6643a9e416f" /><Relationship Type="http://schemas.openxmlformats.org/officeDocument/2006/relationships/notesSlide" Target="/ppt/notesSlides/notesSlide55.xml" Id="R508d418d065d48f8" /><Relationship Type="http://schemas.openxmlformats.org/officeDocument/2006/relationships/slideLayout" Target="/ppt/slideLayouts/slideLayout28.xml" Id="R0c3bc52676914ecf" /></Relationships>
</file>

<file path=ppt/slides/_rels/slide56.xml.rels>&#65279;<?xml version="1.0" encoding="utf-8"?><Relationships xmlns="http://schemas.openxmlformats.org/package/2006/relationships"><Relationship Type="http://schemas.openxmlformats.org/officeDocument/2006/relationships/image" Target="/ppt/media/image49.png" Id="Rfcd13e840dc54d62" /><Relationship Type="http://schemas.openxmlformats.org/officeDocument/2006/relationships/notesSlide" Target="/ppt/notesSlides/notesSlide56.xml" Id="Raa4d1d74b47d429b" /><Relationship Type="http://schemas.openxmlformats.org/officeDocument/2006/relationships/slideLayout" Target="/ppt/slideLayouts/slideLayout28.xml" Id="Rc8a11a6a6e694d68" /></Relationships>
</file>

<file path=ppt/slides/_rels/slide57.xml.rels>&#65279;<?xml version="1.0" encoding="utf-8"?><Relationships xmlns="http://schemas.openxmlformats.org/package/2006/relationships"><Relationship Type="http://schemas.openxmlformats.org/officeDocument/2006/relationships/image" Target="/ppt/media/image50.png" Id="R95bd4f28ffec493e" /><Relationship Type="http://schemas.openxmlformats.org/officeDocument/2006/relationships/notesSlide" Target="/ppt/notesSlides/notesSlide57.xml" Id="R59d806ef12934568" /><Relationship Type="http://schemas.openxmlformats.org/officeDocument/2006/relationships/slideLayout" Target="/ppt/slideLayouts/slideLayout28.xml" Id="R8565379d5e074fc3" /></Relationships>
</file>

<file path=ppt/slides/_rels/slide58.xml.rels>&#65279;<?xml version="1.0" encoding="utf-8"?><Relationships xmlns="http://schemas.openxmlformats.org/package/2006/relationships"><Relationship Type="http://schemas.openxmlformats.org/officeDocument/2006/relationships/image" Target="/ppt/media/image51.png" Id="R7d24046c00734ef8" /><Relationship Type="http://schemas.openxmlformats.org/officeDocument/2006/relationships/notesSlide" Target="/ppt/notesSlides/notesSlide58.xml" Id="Rffd6d99bf47d4b8f" /><Relationship Type="http://schemas.openxmlformats.org/officeDocument/2006/relationships/slideLayout" Target="/ppt/slideLayouts/slideLayout28.xml" Id="R0edb2572ef664221" /></Relationships>
</file>

<file path=ppt/slides/_rels/slide59.xml.rels>&#65279;<?xml version="1.0" encoding="utf-8"?><Relationships xmlns="http://schemas.openxmlformats.org/package/2006/relationships"><Relationship Type="http://schemas.openxmlformats.org/officeDocument/2006/relationships/image" Target="/ppt/media/image52.png" Id="R52dc1bae51494f1d" /><Relationship Type="http://schemas.openxmlformats.org/officeDocument/2006/relationships/notesSlide" Target="/ppt/notesSlides/notesSlide59.xml" Id="Re60b33a244004891" /><Relationship Type="http://schemas.openxmlformats.org/officeDocument/2006/relationships/slideLayout" Target="/ppt/slideLayouts/slideLayout28.xml" Id="R87076cb8cf344356" /></Relationships>
</file>

<file path=ppt/slides/_rels/slide6.xml.rels>&#65279;<?xml version="1.0" encoding="utf-8"?><Relationships xmlns="http://schemas.openxmlformats.org/package/2006/relationships"><Relationship Type="http://schemas.openxmlformats.org/officeDocument/2006/relationships/image" Target="/ppt/media/image4.png" Id="R00645e9284ed409e" /><Relationship Type="http://schemas.openxmlformats.org/officeDocument/2006/relationships/notesSlide" Target="/ppt/notesSlides/notesSlide6.xml" Id="R998d838e3f804730" /><Relationship Type="http://schemas.openxmlformats.org/officeDocument/2006/relationships/slideLayout" Target="/ppt/slideLayouts/slideLayout2.xml" Id="Re7d4e87342c44c07" /></Relationships>
</file>

<file path=ppt/slides/_rels/slide60.xml.rels>&#65279;<?xml version="1.0" encoding="utf-8"?><Relationships xmlns="http://schemas.openxmlformats.org/package/2006/relationships"><Relationship Type="http://schemas.openxmlformats.org/officeDocument/2006/relationships/image" Target="/ppt/media/image53.png" Id="Rce6e31726a6d49c3" /><Relationship Type="http://schemas.openxmlformats.org/officeDocument/2006/relationships/notesSlide" Target="/ppt/notesSlides/notesSlide60.xml" Id="R9bc2d2ca402343d2" /><Relationship Type="http://schemas.openxmlformats.org/officeDocument/2006/relationships/slideLayout" Target="/ppt/slideLayouts/slideLayout28.xml" Id="R2a1a37fd7f8a4361" /></Relationships>
</file>

<file path=ppt/slides/_rels/slide61.xml.rels>&#65279;<?xml version="1.0" encoding="utf-8"?><Relationships xmlns="http://schemas.openxmlformats.org/package/2006/relationships"><Relationship Type="http://schemas.openxmlformats.org/officeDocument/2006/relationships/image" Target="/ppt/media/image54.png" Id="Re6e0632000c74b5f" /><Relationship Type="http://schemas.openxmlformats.org/officeDocument/2006/relationships/notesSlide" Target="/ppt/notesSlides/notesSlide61.xml" Id="R7e6f9bbd4c5544bf" /><Relationship Type="http://schemas.openxmlformats.org/officeDocument/2006/relationships/slideLayout" Target="/ppt/slideLayouts/slideLayout28.xml" Id="Rfec1fd0dce6b4d54" /></Relationships>
</file>

<file path=ppt/slides/_rels/slide62.xml.rels>&#65279;<?xml version="1.0" encoding="utf-8"?><Relationships xmlns="http://schemas.openxmlformats.org/package/2006/relationships"><Relationship Type="http://schemas.openxmlformats.org/officeDocument/2006/relationships/image" Target="/ppt/media/image35.png" Id="R79bdc1b616354e8f" /><Relationship Type="http://schemas.openxmlformats.org/officeDocument/2006/relationships/notesSlide" Target="/ppt/notesSlides/notesSlide62.xml" Id="R08b754cb0e75483f" /><Relationship Type="http://schemas.openxmlformats.org/officeDocument/2006/relationships/slideLayout" Target="/ppt/slideLayouts/slideLayout27.xml" Id="R3cdbd673692c46a2" /></Relationships>
</file>

<file path=ppt/slides/_rels/slide7.xml.rels>&#65279;<?xml version="1.0" encoding="utf-8"?><Relationships xmlns="http://schemas.openxmlformats.org/package/2006/relationships"><Relationship Type="http://schemas.openxmlformats.org/officeDocument/2006/relationships/image" Target="/ppt/media/image5.png" Id="R1b572002e6604572" /><Relationship Type="http://schemas.openxmlformats.org/officeDocument/2006/relationships/notesSlide" Target="/ppt/notesSlides/notesSlide7.xml" Id="Rc097818cadf94d00" /><Relationship Type="http://schemas.openxmlformats.org/officeDocument/2006/relationships/slideLayout" Target="/ppt/slideLayouts/slideLayout2.xml" Id="R2d634b405abe48fc" /></Relationships>
</file>

<file path=ppt/slides/_rels/slide8.xml.rels>&#65279;<?xml version="1.0" encoding="utf-8"?><Relationships xmlns="http://schemas.openxmlformats.org/package/2006/relationships"><Relationship Type="http://schemas.openxmlformats.org/officeDocument/2006/relationships/image" Target="/ppt/media/image6.png" Id="R317ff2205839409b" /><Relationship Type="http://schemas.openxmlformats.org/officeDocument/2006/relationships/notesSlide" Target="/ppt/notesSlides/notesSlide8.xml" Id="R2837c7f3245443e3" /><Relationship Type="http://schemas.openxmlformats.org/officeDocument/2006/relationships/slideLayout" Target="/ppt/slideLayouts/slideLayout2.xml" Id="Radbeb047678041a1" /></Relationships>
</file>

<file path=ppt/slides/_rels/slide9.xml.rels>&#65279;<?xml version="1.0" encoding="utf-8"?><Relationships xmlns="http://schemas.openxmlformats.org/package/2006/relationships"><Relationship Type="http://schemas.openxmlformats.org/officeDocument/2006/relationships/image" Target="/ppt/media/image7.png" Id="R00afc4ca76f5416c" /><Relationship Type="http://schemas.openxmlformats.org/officeDocument/2006/relationships/notesSlide" Target="/ppt/notesSlides/notesSlide9.xml" Id="R69b3a0fa05994387" /><Relationship Type="http://schemas.openxmlformats.org/officeDocument/2006/relationships/slideLayout" Target="/ppt/slideLayouts/slideLayout2.xml" Id="R3294811feb5e4e73" /></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
        <p:nvSpPr>
          <p:cNvPr id="84" name="Google Shape;84;p13"/>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nvGrpSpPr>
          <p:cNvPr id="85" name="Google Shape;85;p13"/>
          <p:cNvGrpSpPr/>
          <p:nvPr/>
        </p:nvGrpSpPr>
        <p:grpSpPr>
          <a:xfrm>
            <a:off x="0" y="3296011"/>
            <a:ext cx="12192000" cy="3561989"/>
            <a:chOff x="0" y="3296011"/>
            <a:chExt cx="12192000" cy="3561989"/>
          </a:xfrm>
        </p:grpSpPr>
        <p:grpSp>
          <p:nvGrpSpPr>
            <p:cNvPr id="86" name="Google Shape;86;p13"/>
            <p:cNvGrpSpPr/>
            <p:nvPr/>
          </p:nvGrpSpPr>
          <p:grpSpPr>
            <a:xfrm>
              <a:off x="0" y="3681702"/>
              <a:ext cx="12192000" cy="3176298"/>
              <a:chOff x="0" y="3681702"/>
              <a:chExt cx="12192000" cy="3176298"/>
            </a:xfrm>
          </p:grpSpPr>
          <p:sp>
            <p:nvSpPr>
              <p:cNvPr id="87" name="Google Shape;87;p13"/>
              <p:cNvSpPr/>
              <p:nvPr/>
            </p:nvSpPr>
            <p:spPr>
              <a:xfrm>
                <a:off x="0" y="3681702"/>
                <a:ext cx="12192000" cy="3176298"/>
              </a:xfrm>
              <a:custGeom>
                <a:rect b="b" l="l" r="r" t="t"/>
                <a:pathLst>
                  <a:path extrusionOk="0" h="3176298" w="12192000">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8" name="Google Shape;88;p13"/>
              <p:cNvSpPr/>
              <p:nvPr/>
            </p:nvSpPr>
            <p:spPr>
              <a:xfrm>
                <a:off x="0" y="3681702"/>
                <a:ext cx="12192000" cy="3176298"/>
              </a:xfrm>
              <a:custGeom>
                <a:rect b="b" l="l" r="r" t="t"/>
                <a:pathLst>
                  <a:path extrusionOk="0" h="3176298" w="12192000">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lt1">
                  <a:alpha val="1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grpSp>
          <p:nvGrpSpPr>
            <p:cNvPr id="89" name="Google Shape;89;p13"/>
            <p:cNvGrpSpPr/>
            <p:nvPr/>
          </p:nvGrpSpPr>
          <p:grpSpPr>
            <a:xfrm>
              <a:off x="544" y="3296011"/>
              <a:ext cx="12191456" cy="2849975"/>
              <a:chOff x="544" y="3296011"/>
              <a:chExt cx="12191456" cy="2849975"/>
            </a:xfrm>
          </p:grpSpPr>
          <p:sp>
            <p:nvSpPr>
              <p:cNvPr id="90" name="Google Shape;90;p13"/>
              <p:cNvSpPr/>
              <p:nvPr/>
            </p:nvSpPr>
            <p:spPr>
              <a:xfrm>
                <a:off x="544" y="3296011"/>
                <a:ext cx="12191456" cy="2849975"/>
              </a:xfrm>
              <a:custGeom>
                <a:rect b="b" l="l" r="r" t="t"/>
                <a:pathLst>
                  <a:path extrusionOk="0" h="1424940" w="6095524">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1" name="Google Shape;91;p13"/>
              <p:cNvSpPr/>
              <p:nvPr/>
            </p:nvSpPr>
            <p:spPr>
              <a:xfrm>
                <a:off x="544" y="3296011"/>
                <a:ext cx="12191456" cy="2849975"/>
              </a:xfrm>
              <a:custGeom>
                <a:rect b="b" l="l" r="r" t="t"/>
                <a:pathLst>
                  <a:path extrusionOk="0" h="1424940" w="6095524">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rotWithShape="1">
                <a:blip r:embed="R55ce8a89367843fb">
                  <a:alphaModFix amt="57000"/>
                </a:blip>
                <a:tile algn="tl" flip="none" tx="0" sx="100000" ty="0" sy="100000"/>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grpSp>
      <p:sp>
        <p:nvSpPr>
          <p:cNvPr id="92" name="Google Shape;92;p13"/>
          <p:cNvSpPr txBox="1"/>
          <p:nvPr>
            <p:ph type="ctrTitle"/>
          </p:nvPr>
        </p:nvSpPr>
        <p:spPr>
          <a:xfrm>
            <a:off x="838199" y="1120676"/>
            <a:ext cx="7021513" cy="2308324"/>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7200"/>
              <a:buFont typeface="Play"/>
              <a:buNone/>
            </a:pPr>
            <a:r>
              <a:rPr lang="en-US" sz="7200">
                <a:solidFill>
                  <a:schemeClr val="lt1"/>
                </a:solidFill>
              </a:rPr>
              <a:t>SuperMarket</a:t>
            </a:r>
            <a:endParaRPr/>
          </a:p>
        </p:txBody>
      </p:sp>
      <p:sp>
        <p:nvSpPr>
          <p:cNvPr id="93" name="Google Shape;93;p13"/>
          <p:cNvSpPr txBox="1"/>
          <p:nvPr>
            <p:ph idx="1" type="subTitle"/>
          </p:nvPr>
        </p:nvSpPr>
        <p:spPr>
          <a:xfrm>
            <a:off x="835024" y="3809999"/>
            <a:ext cx="7025753" cy="101277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2400"/>
              <a:buNone/>
            </a:pPr>
            <a:r>
              <a:rPr lang="en-US">
                <a:solidFill>
                  <a:schemeClr val="lt1"/>
                </a:solidFill>
              </a:rPr>
              <a:t>(EDA)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Font typeface="Play"/>
              <a:buNone/>
            </a:pPr>
            <a:r>
              <a:rPr lang="en-US" sz="1800"/>
              <a:t>This chart highlights the top-performing cities in terms of sales.</a:t>
            </a:r>
            <a:br>
              <a:rPr lang="en-US" sz="1800"/>
            </a:br>
            <a:r>
              <a:rPr lang="en-US" sz="1800"/>
              <a:t> It helps identify where most of the revenue is concentrated, guiding decisions on where to focus marketing efforts, logistics, or expansion.</a:t>
            </a:r>
            <a:endParaRPr/>
          </a:p>
          <a:p>
            <a:pPr indent="0" lvl="0" marL="0" rtl="0" algn="l">
              <a:lnSpc>
                <a:spcPct val="90000"/>
              </a:lnSpc>
              <a:spcBef>
                <a:spcPts val="0"/>
              </a:spcBef>
              <a:spcAft>
                <a:spcPts val="0"/>
              </a:spcAft>
              <a:buClr>
                <a:schemeClr val="dk1"/>
              </a:buClr>
              <a:buSzPts val="1800"/>
              <a:buFont typeface="Play"/>
              <a:buNone/>
            </a:pPr>
            <a:r>
              <a:t/>
            </a:r>
            <a:endParaRPr sz="1800"/>
          </a:p>
        </p:txBody>
      </p:sp>
      <p:pic>
        <p:nvPicPr>
          <p:cNvPr descr="A graph with blue bars&#10;&#10;AI-generated content may be incorrect." id="153" name="Google Shape;153;p22"/>
          <p:cNvPicPr preferRelativeResize="0"/>
          <p:nvPr>
            <p:ph idx="1" type="body"/>
          </p:nvPr>
        </p:nvPicPr>
        <p:blipFill rotWithShape="1">
          <a:blip r:embed="R5d2ec465cef94707">
            <a:alphaModFix/>
          </a:blip>
          <a:srcRect b="0" l="0" r="0" t="0"/>
          <a:stretch/>
        </p:blipFill>
        <p:spPr>
          <a:xfrm>
            <a:off x="1409179" y="1955377"/>
            <a:ext cx="9415396" cy="453024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This visualization highlights how sales are distributed across different regions and customer segments.</a:t>
            </a:r>
            <a:endParaRPr/>
          </a:p>
          <a:p>
            <a:pPr indent="-285750" lvl="0" marL="285750" rtl="0" algn="l">
              <a:lnSpc>
                <a:spcPct val="90000"/>
              </a:lnSpc>
              <a:spcBef>
                <a:spcPts val="0"/>
              </a:spcBef>
              <a:spcAft>
                <a:spcPts val="0"/>
              </a:spcAft>
              <a:buClr>
                <a:schemeClr val="dk1"/>
              </a:buClr>
              <a:buSzPct val="100000"/>
              <a:buFont typeface="Arial"/>
              <a:buChar char="•"/>
            </a:pPr>
            <a:r>
              <a:rPr lang="en-US" sz="1800"/>
              <a:t>It helps identify which combinations (e.g., </a:t>
            </a:r>
            <a:r>
              <a:rPr i="1" lang="en-US" sz="1800"/>
              <a:t>East | Consumer</a:t>
            </a:r>
            <a:r>
              <a:rPr lang="en-US" sz="1800"/>
              <a:t> or </a:t>
            </a:r>
            <a:r>
              <a:rPr i="1" lang="en-US" sz="1800"/>
              <a:t>West | Corporate</a:t>
            </a:r>
            <a:r>
              <a:rPr lang="en-US" sz="1800"/>
              <a:t>) contribute the most to total revenue.</a:t>
            </a:r>
            <a:endParaRPr/>
          </a:p>
          <a:p>
            <a:pPr indent="-285750" lvl="0" marL="285750" rtl="0" algn="l">
              <a:lnSpc>
                <a:spcPct val="90000"/>
              </a:lnSpc>
              <a:spcBef>
                <a:spcPts val="0"/>
              </a:spcBef>
              <a:spcAft>
                <a:spcPts val="0"/>
              </a:spcAft>
              <a:buClr>
                <a:schemeClr val="dk1"/>
              </a:buClr>
              <a:buSzPct val="100000"/>
              <a:buFont typeface="Arial"/>
              <a:buChar char="•"/>
            </a:pPr>
            <a:r>
              <a:rPr lang="en-US" sz="1800"/>
              <a:t>Business teams can use this to focus on high-performing markets while addressing weaker areas.</a:t>
            </a:r>
            <a:endParaRPr/>
          </a:p>
          <a:p>
            <a:pPr indent="-285750" lvl="0" marL="285750" rtl="0" algn="l">
              <a:lnSpc>
                <a:spcPct val="90000"/>
              </a:lnSpc>
              <a:spcBef>
                <a:spcPts val="0"/>
              </a:spcBef>
              <a:spcAft>
                <a:spcPts val="0"/>
              </a:spcAft>
              <a:buClr>
                <a:schemeClr val="dk1"/>
              </a:buClr>
              <a:buSzPct val="100000"/>
              <a:buFont typeface="Arial"/>
              <a:buChar char="•"/>
            </a:pPr>
            <a:r>
              <a:rPr lang="en-US" sz="1800"/>
              <a:t>It also supports strategic decisions for targeted marketing, resource allocation, and regional planning.</a:t>
            </a:r>
            <a:endParaRPr/>
          </a:p>
          <a:p>
            <a:pPr indent="0" lvl="0" marL="0" rtl="0" algn="l">
              <a:lnSpc>
                <a:spcPct val="90000"/>
              </a:lnSpc>
              <a:spcBef>
                <a:spcPts val="0"/>
              </a:spcBef>
              <a:spcAft>
                <a:spcPts val="0"/>
              </a:spcAft>
              <a:buClr>
                <a:schemeClr val="dk1"/>
              </a:buClr>
              <a:buSzPct val="100000"/>
              <a:buFont typeface="Play"/>
              <a:buNone/>
            </a:pPr>
            <a:r>
              <a:t/>
            </a:r>
            <a:endParaRPr sz="1800"/>
          </a:p>
        </p:txBody>
      </p:sp>
      <p:pic>
        <p:nvPicPr>
          <p:cNvPr descr="A graph of sales by region and segment&#10;&#10;AI-generated content may be incorrect." id="159" name="Google Shape;159;p23"/>
          <p:cNvPicPr preferRelativeResize="0"/>
          <p:nvPr>
            <p:ph idx="1" type="body"/>
          </p:nvPr>
        </p:nvPicPr>
        <p:blipFill rotWithShape="1">
          <a:blip r:embed="R71ce6426f66f4f70">
            <a:alphaModFix/>
          </a:blip>
          <a:srcRect b="0" l="0" r="0" t="0"/>
          <a:stretch/>
        </p:blipFill>
        <p:spPr>
          <a:xfrm>
            <a:off x="1033398" y="1861431"/>
            <a:ext cx="9039615" cy="4613753"/>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Font typeface="Play"/>
              <a:buNone/>
            </a:pPr>
            <a:r>
              <a:rPr lang="en-US" sz="1800"/>
              <a:t>This line chart shows the trend of sales over time based on the order date. It highlights whether sales are increasing, decreasing, or fluctuating across different periods. Peaks in the chart may indicate seasonal demand or promotional effects, while dips may reflect off-peak times. This visualization is useful for identifying sales patterns, planning future strategies, and forecasting performance.</a:t>
            </a:r>
            <a:endParaRPr/>
          </a:p>
        </p:txBody>
      </p:sp>
      <p:pic>
        <p:nvPicPr>
          <p:cNvPr descr="A graph of blue lines&#10;&#10;AI-generated content may be incorrect." id="165" name="Google Shape;165;p24"/>
          <p:cNvPicPr preferRelativeResize="0"/>
          <p:nvPr>
            <p:ph idx="1" type="body"/>
          </p:nvPr>
        </p:nvPicPr>
        <p:blipFill rotWithShape="1">
          <a:blip r:embed="R7e216e989bfd424b">
            <a:alphaModFix/>
          </a:blip>
          <a:srcRect b="0" l="0" r="0" t="0"/>
          <a:stretch/>
        </p:blipFill>
        <p:spPr>
          <a:xfrm>
            <a:off x="1492685" y="2172494"/>
            <a:ext cx="8549013" cy="3657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Play"/>
              <a:buNone/>
            </a:pPr>
            <a:r>
              <a:rPr lang="en-US" sz="1800"/>
              <a:t>The correlation heatmap highlights the strength and direction of relationships between numerical features in the dataset.</a:t>
            </a:r>
            <a:endParaRPr/>
          </a:p>
          <a:p>
            <a:pPr indent="-285750" lvl="0" marL="285750" rtl="0" algn="l">
              <a:lnSpc>
                <a:spcPct val="90000"/>
              </a:lnSpc>
              <a:spcBef>
                <a:spcPts val="0"/>
              </a:spcBef>
              <a:spcAft>
                <a:spcPts val="0"/>
              </a:spcAft>
              <a:buClr>
                <a:schemeClr val="dk1"/>
              </a:buClr>
              <a:buSzPct val="100000"/>
              <a:buFont typeface="Arial"/>
              <a:buChar char="•"/>
            </a:pPr>
            <a:r>
              <a:rPr lang="en-US" sz="1800"/>
              <a:t>Positive correlations (values close to +1) suggest that as one variable increases, the other also increases.</a:t>
            </a:r>
            <a:endParaRPr/>
          </a:p>
          <a:p>
            <a:pPr indent="-285750" lvl="0" marL="285750" rtl="0" algn="l">
              <a:lnSpc>
                <a:spcPct val="90000"/>
              </a:lnSpc>
              <a:spcBef>
                <a:spcPts val="0"/>
              </a:spcBef>
              <a:spcAft>
                <a:spcPts val="0"/>
              </a:spcAft>
              <a:buClr>
                <a:schemeClr val="dk1"/>
              </a:buClr>
              <a:buSzPct val="100000"/>
              <a:buFont typeface="Arial"/>
              <a:buChar char="•"/>
            </a:pPr>
            <a:r>
              <a:rPr lang="en-US" sz="1800"/>
              <a:t>Negative correlations (values close to -1) indicate that as one variable increases, the other decreases.</a:t>
            </a:r>
            <a:endParaRPr/>
          </a:p>
          <a:p>
            <a:pPr indent="-285750" lvl="0" marL="285750" rtl="0" algn="l">
              <a:lnSpc>
                <a:spcPct val="90000"/>
              </a:lnSpc>
              <a:spcBef>
                <a:spcPts val="0"/>
              </a:spcBef>
              <a:spcAft>
                <a:spcPts val="0"/>
              </a:spcAft>
              <a:buClr>
                <a:schemeClr val="dk1"/>
              </a:buClr>
              <a:buSzPct val="100000"/>
              <a:buFont typeface="Arial"/>
              <a:buChar char="•"/>
            </a:pPr>
            <a:r>
              <a:rPr lang="en-US" sz="1800"/>
              <a:t>Values near 0 represent weak or no linear relationship.</a:t>
            </a:r>
            <a:endParaRPr/>
          </a:p>
          <a:p>
            <a:pPr indent="0" lvl="0" marL="0" rtl="0" algn="l">
              <a:lnSpc>
                <a:spcPct val="90000"/>
              </a:lnSpc>
              <a:spcBef>
                <a:spcPts val="0"/>
              </a:spcBef>
              <a:spcAft>
                <a:spcPts val="0"/>
              </a:spcAft>
              <a:buClr>
                <a:schemeClr val="dk1"/>
              </a:buClr>
              <a:buSzPct val="100000"/>
              <a:buFont typeface="Play"/>
              <a:buNone/>
            </a:pPr>
            <a:r>
              <a:rPr lang="en-US" sz="1800"/>
              <a:t>This visualization is useful for identifying patterns, detecting multicollinearity, and determining which variables most strongly influence sales.</a:t>
            </a:r>
            <a:endParaRPr/>
          </a:p>
          <a:p>
            <a:pPr indent="0" lvl="0" marL="0" rtl="0" algn="l">
              <a:lnSpc>
                <a:spcPct val="90000"/>
              </a:lnSpc>
              <a:spcBef>
                <a:spcPts val="0"/>
              </a:spcBef>
              <a:spcAft>
                <a:spcPts val="0"/>
              </a:spcAft>
              <a:buClr>
                <a:schemeClr val="dk1"/>
              </a:buClr>
              <a:buSzPct val="100000"/>
              <a:buFont typeface="Play"/>
              <a:buNone/>
            </a:pPr>
            <a:r>
              <a:t/>
            </a:r>
            <a:endParaRPr sz="1800"/>
          </a:p>
        </p:txBody>
      </p:sp>
      <p:pic>
        <p:nvPicPr>
          <p:cNvPr descr="A red and blue squares&#10;&#10;AI-generated content may be incorrect." id="171" name="Google Shape;171;p25"/>
          <p:cNvPicPr preferRelativeResize="0"/>
          <p:nvPr>
            <p:ph idx="1" type="body"/>
          </p:nvPr>
        </p:nvPicPr>
        <p:blipFill rotWithShape="1">
          <a:blip r:embed="R1c3fe22637f34873">
            <a:alphaModFix/>
          </a:blip>
          <a:srcRect b="0" l="0" r="0" t="0"/>
          <a:stretch/>
        </p:blipFill>
        <p:spPr>
          <a:xfrm>
            <a:off x="1624853" y="2172494"/>
            <a:ext cx="8617323" cy="416186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Font typeface="Play"/>
              <a:buNone/>
            </a:pPr>
            <a:r>
              <a:rPr lang="en-US" sz="1800"/>
              <a:t>This chart highlights the top 10 products generating the highest sales. It helps identify which products contribute the most to overall revenue, enabling the business to prioritize inventory, marketing, and sales strategies around these key products."</a:t>
            </a:r>
            <a:endParaRPr/>
          </a:p>
          <a:p>
            <a:pPr indent="0" lvl="0" marL="0" rtl="0" algn="l">
              <a:lnSpc>
                <a:spcPct val="90000"/>
              </a:lnSpc>
              <a:spcBef>
                <a:spcPts val="0"/>
              </a:spcBef>
              <a:spcAft>
                <a:spcPts val="0"/>
              </a:spcAft>
              <a:buClr>
                <a:schemeClr val="dk1"/>
              </a:buClr>
              <a:buSzPts val="1800"/>
              <a:buFont typeface="Play"/>
              <a:buNone/>
            </a:pPr>
            <a:r>
              <a:t/>
            </a:r>
            <a:endParaRPr sz="1800"/>
          </a:p>
        </p:txBody>
      </p:sp>
      <p:pic>
        <p:nvPicPr>
          <p:cNvPr descr="A graph of sales&#10;&#10;AI-generated content may be incorrect." id="177" name="Google Shape;177;p26"/>
          <p:cNvPicPr preferRelativeResize="0"/>
          <p:nvPr>
            <p:ph idx="1" type="body"/>
          </p:nvPr>
        </p:nvPicPr>
        <p:blipFill rotWithShape="1">
          <a:blip r:embed="Rdb94f90f542a4005">
            <a:alphaModFix/>
          </a:blip>
          <a:srcRect b="0" l="0" r="0" t="0"/>
          <a:stretch/>
        </p:blipFill>
        <p:spPr>
          <a:xfrm>
            <a:off x="1252604" y="1812719"/>
            <a:ext cx="9603286" cy="447109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Font typeface="Play"/>
              <a:buNone/>
            </a:pPr>
            <a:r>
              <a:rPr lang="en-US" sz="1800"/>
              <a:t>This chart shows the top 10 customers by total sales. It helps identify the most valuable customers, which is important for building loyalty programs, offering personalized promotions, and maintaining strong business relationships."</a:t>
            </a:r>
            <a:endParaRPr/>
          </a:p>
          <a:p>
            <a:pPr indent="0" lvl="0" marL="0" rtl="0" algn="l">
              <a:lnSpc>
                <a:spcPct val="90000"/>
              </a:lnSpc>
              <a:spcBef>
                <a:spcPts val="0"/>
              </a:spcBef>
              <a:spcAft>
                <a:spcPts val="0"/>
              </a:spcAft>
              <a:buClr>
                <a:schemeClr val="dk1"/>
              </a:buClr>
              <a:buSzPts val="1800"/>
              <a:buFont typeface="Play"/>
              <a:buNone/>
            </a:pPr>
            <a:r>
              <a:t/>
            </a:r>
            <a:endParaRPr sz="1800"/>
          </a:p>
        </p:txBody>
      </p:sp>
      <p:pic>
        <p:nvPicPr>
          <p:cNvPr id="183" name="Google Shape;183;p27"/>
          <p:cNvPicPr preferRelativeResize="0"/>
          <p:nvPr>
            <p:ph idx="1" type="body"/>
          </p:nvPr>
        </p:nvPicPr>
        <p:blipFill rotWithShape="1">
          <a:blip r:embed="R0a28be411f554d8d">
            <a:alphaModFix/>
          </a:blip>
          <a:srcRect b="0" l="0" r="0" t="0"/>
          <a:stretch/>
        </p:blipFill>
        <p:spPr>
          <a:xfrm>
            <a:off x="1748118" y="1969294"/>
            <a:ext cx="8919882" cy="4064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Font typeface="Play"/>
              <a:buNone/>
            </a:pPr>
            <a:r>
              <a:rPr lang="en-US" sz="1800"/>
              <a:t>"This chart highlights the sales trend over time, helping to identify seasonal patterns, growth, or decline in performance."</a:t>
            </a:r>
            <a:endParaRPr/>
          </a:p>
          <a:p>
            <a:pPr indent="0" lvl="0" marL="0" rtl="0" algn="l">
              <a:lnSpc>
                <a:spcPct val="90000"/>
              </a:lnSpc>
              <a:spcBef>
                <a:spcPts val="0"/>
              </a:spcBef>
              <a:spcAft>
                <a:spcPts val="0"/>
              </a:spcAft>
              <a:buClr>
                <a:schemeClr val="dk1"/>
              </a:buClr>
              <a:buSzPts val="1800"/>
              <a:buFont typeface="Play"/>
              <a:buNone/>
            </a:pPr>
            <a:r>
              <a:t/>
            </a:r>
            <a:endParaRPr sz="1800"/>
          </a:p>
        </p:txBody>
      </p:sp>
      <p:pic>
        <p:nvPicPr>
          <p:cNvPr descr="A graph of sales&#10;&#10;AI-generated content may be incorrect." id="189" name="Google Shape;189;p28"/>
          <p:cNvPicPr preferRelativeResize="0"/>
          <p:nvPr>
            <p:ph idx="1" type="body"/>
          </p:nvPr>
        </p:nvPicPr>
        <p:blipFill rotWithShape="1">
          <a:blip r:embed="R90164763ba874344">
            <a:alphaModFix/>
          </a:blip>
          <a:srcRect b="0" l="0" r="0" t="0"/>
          <a:stretch/>
        </p:blipFill>
        <p:spPr>
          <a:xfrm>
            <a:off x="1568824" y="1725753"/>
            <a:ext cx="9043146" cy="47751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Font typeface="Play"/>
              <a:buNone/>
            </a:pPr>
            <a:r>
              <a:rPr lang="en-US" sz="1800"/>
              <a:t>"This cumulative chart shows how sales accumulate over time, providing insights into overall growth."</a:t>
            </a:r>
            <a:endParaRPr/>
          </a:p>
        </p:txBody>
      </p:sp>
      <p:pic>
        <p:nvPicPr>
          <p:cNvPr id="195" name="Google Shape;195;p29"/>
          <p:cNvPicPr preferRelativeResize="0"/>
          <p:nvPr>
            <p:ph idx="1" type="body"/>
          </p:nvPr>
        </p:nvPicPr>
        <p:blipFill rotWithShape="1">
          <a:blip r:embed="R892ca1864d3b4279">
            <a:alphaModFix/>
          </a:blip>
          <a:srcRect b="0" l="0" r="0" t="0"/>
          <a:stretch/>
        </p:blipFill>
        <p:spPr>
          <a:xfrm>
            <a:off x="1419617" y="2477294"/>
            <a:ext cx="9227506" cy="41231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9" name="Shape 199"/>
        <p:cNvGrpSpPr/>
        <p:nvPr/>
      </p:nvGrpSpPr>
      <p:grpSpPr>
        <a:xfrm>
          <a:off x="0" y="0"/>
          <a:ext cx="0" cy="0"/>
          <a:chOff x="0" y="0"/>
          <a:chExt cx="0" cy="0"/>
        </a:xfrm>
      </p:grpSpPr>
      <p:sp>
        <p:nvSpPr>
          <p:cNvPr id="200" name="Google Shape;200;p30"/>
          <p:cNvSpPr/>
          <p:nvPr/>
        </p:nvSpPr>
        <p:spPr>
          <a:xfrm>
            <a:off x="10" y="-5705"/>
            <a:ext cx="12191990" cy="1694346"/>
          </a:xfrm>
          <a:prstGeom prst="rect">
            <a:avLst/>
          </a:prstGeom>
          <a:solidFill>
            <a:srgbClr val="2626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01" name="Google Shape;201;p30"/>
          <p:cNvSpPr txBox="1"/>
          <p:nvPr>
            <p:ph type="title"/>
          </p:nvPr>
        </p:nvSpPr>
        <p:spPr>
          <a:xfrm>
            <a:off x="1156851" y="637762"/>
            <a:ext cx="9888496" cy="90013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Play"/>
              <a:buNone/>
            </a:pPr>
            <a:r>
              <a:rPr lang="en-US" sz="4000">
                <a:solidFill>
                  <a:schemeClr val="lt1"/>
                </a:solidFill>
              </a:rPr>
              <a:t>Conclusion</a:t>
            </a:r>
            <a:endParaRPr/>
          </a:p>
        </p:txBody>
      </p:sp>
      <p:sp>
        <p:nvSpPr>
          <p:cNvPr id="202" name="Google Shape;202;p30"/>
          <p:cNvSpPr/>
          <p:nvPr/>
        </p:nvSpPr>
        <p:spPr>
          <a:xfrm>
            <a:off x="0" y="1688641"/>
            <a:ext cx="12191990" cy="5169359"/>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03" name="Google Shape;203;p30"/>
          <p:cNvSpPr/>
          <p:nvPr/>
        </p:nvSpPr>
        <p:spPr>
          <a:xfrm>
            <a:off x="1156851" y="2010758"/>
            <a:ext cx="457190" cy="4571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04" name="Google Shape;204;p30"/>
          <p:cNvSpPr txBox="1"/>
          <p:nvPr>
            <p:ph idx="1" type="body"/>
          </p:nvPr>
        </p:nvSpPr>
        <p:spPr>
          <a:xfrm>
            <a:off x="1155548" y="2217343"/>
            <a:ext cx="9880893" cy="395961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400"/>
              <a:buChar char="•"/>
            </a:pPr>
            <a:r>
              <a:rPr lang="en-US" sz="2400"/>
              <a:t>From the analysis, we gained meaningful insights into the sales performance. We identified top-performing products and customers, regional sales variations, and trends over time. The visualizations highlighted clear differences between categories, segments, and regions, while the correlation analysis revealed important relationships between variables. Overall, this analysis provides a strong foundation for business decisions, helping in market positioning, customer targeting, and strategic planning.</a:t>
            </a:r>
            <a:endParaRPr sz="2400"/>
          </a:p>
          <a:p>
            <a:pPr indent="-76200" lvl="0" marL="228600" rtl="0" algn="l">
              <a:lnSpc>
                <a:spcPct val="90000"/>
              </a:lnSpc>
              <a:spcBef>
                <a:spcPts val="1000"/>
              </a:spcBef>
              <a:spcAft>
                <a:spcPts val="0"/>
              </a:spcAft>
              <a:buClr>
                <a:schemeClr val="dk1"/>
              </a:buClr>
              <a:buSzPts val="2400"/>
              <a:buNone/>
            </a:pPr>
            <a:r>
              <a:t/>
            </a:r>
            <a:endParaRPr sz="24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3"/>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venir"/>
              <a:buNone/>
            </a:pPr>
            <a:r>
              <a:rPr lang="en-US"/>
              <a:t>Used Cars </a:t>
            </a:r>
            <a:endParaRPr/>
          </a:p>
        </p:txBody>
      </p:sp>
      <p:sp>
        <p:nvSpPr>
          <p:cNvPr id="104" name="Google Shape;104;p13"/>
          <p:cNvSpPr txBox="1"/>
          <p:nvPr>
            <p:ph idx="1" type="body"/>
          </p:nvPr>
        </p:nvSpPr>
        <p:spPr>
          <a:xfrm>
            <a:off x="1115568" y="2478024"/>
            <a:ext cx="10168128" cy="3694176"/>
          </a:xfrm>
          <a:prstGeom prst="rect">
            <a:avLst/>
          </a:prstGeom>
          <a:noFill/>
          <a:ln>
            <a:noFill/>
          </a:ln>
        </p:spPr>
        <p:txBody>
          <a:bodyPr anchorCtr="0" anchor="t" bIns="45700" lIns="91425" spcFirstLastPara="1" rIns="91425" wrap="square" tIns="45700">
            <a:normAutofit/>
          </a:bodyPr>
          <a:lstStyle/>
          <a:p>
            <a:pPr indent="-228600" lvl="0" marL="228600" rtl="0" algn="l">
              <a:lnSpc>
                <a:spcPct val="110000"/>
              </a:lnSpc>
              <a:spcBef>
                <a:spcPts val="0"/>
              </a:spcBef>
              <a:spcAft>
                <a:spcPts val="0"/>
              </a:spcAft>
              <a:buClr>
                <a:schemeClr val="dk1"/>
              </a:buClr>
              <a:buSzPts val="2800"/>
              <a:buChar char="•"/>
            </a:pPr>
            <a:r>
              <a:rPr lang="en-US"/>
              <a:t>(EDA)</a:t>
            </a:r>
            <a:endParaRPr/>
          </a:p>
        </p:txBody>
      </p:sp>
      <p:sp>
        <p:nvSpPr>
          <p:cNvPr id="105" name="Google Shape;105;p13"/>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1200">
                <a:solidFill>
                  <a:srgbClr val="888888"/>
                </a:solidFill>
              </a:rPr>
              <a:t>9/21/2025</a:t>
            </a:r>
            <a:endParaRPr/>
          </a:p>
        </p:txBody>
      </p:sp>
      <p:sp>
        <p:nvSpPr>
          <p:cNvPr id="106" name="Google Shape;106;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07" name="Google Shape;107;p13"/>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7" name="Shape 97"/>
        <p:cNvGrpSpPr/>
        <p:nvPr/>
      </p:nvGrpSpPr>
      <p:grpSpPr>
        <a:xfrm>
          <a:off x="0" y="0"/>
          <a:ext cx="0" cy="0"/>
          <a:chOff x="0" y="0"/>
          <a:chExt cx="0" cy="0"/>
        </a:xfrm>
      </p:grpSpPr>
      <p:sp>
        <p:nvSpPr>
          <p:cNvPr id="98" name="Google Shape;98;p1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9" name="Google Shape;99;p14"/>
          <p:cNvSpPr/>
          <p:nvPr/>
        </p:nvSpPr>
        <p:spPr>
          <a:xfrm flipH="1" rot="5400000">
            <a:off x="-638515" y="639280"/>
            <a:ext cx="6858000" cy="5579440"/>
          </a:xfrm>
          <a:prstGeom prst="rect">
            <a:avLst/>
          </a:prstGeom>
          <a:gradFill>
            <a:gsLst>
              <a:gs pos="0">
                <a:srgbClr val="000000"/>
              </a:gs>
              <a:gs pos="8000">
                <a:srgbClr val="000000"/>
              </a:gs>
              <a:gs pos="100000">
                <a:srgbClr val="0F4861"/>
              </a:gs>
            </a:gsLst>
            <a:lin ang="3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0" name="Google Shape;100;p14"/>
          <p:cNvSpPr/>
          <p:nvPr/>
        </p:nvSpPr>
        <p:spPr>
          <a:xfrm flipH="1" rot="5400000">
            <a:off x="-393206" y="395206"/>
            <a:ext cx="6346209" cy="5576080"/>
          </a:xfrm>
          <a:prstGeom prst="rect">
            <a:avLst/>
          </a:prstGeom>
          <a:gradFill>
            <a:gsLst>
              <a:gs pos="0">
                <a:srgbClr val="000000">
                  <a:alpha val="0"/>
                </a:srgbClr>
              </a:gs>
              <a:gs pos="99000">
                <a:srgbClr val="156082">
                  <a:alpha val="0"/>
                </a:srgbClr>
              </a:gs>
              <a:gs pos="100000">
                <a:srgbClr val="156082">
                  <a:alpha val="0"/>
                </a:srgbClr>
              </a:gs>
            </a:gsLst>
            <a:lin ang="1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1" name="Google Shape;101;p14"/>
          <p:cNvSpPr/>
          <p:nvPr/>
        </p:nvSpPr>
        <p:spPr>
          <a:xfrm flipH="1" rot="5400000">
            <a:off x="1528907" y="2818967"/>
            <a:ext cx="2501979" cy="5576080"/>
          </a:xfrm>
          <a:prstGeom prst="rect">
            <a:avLst/>
          </a:prstGeom>
          <a:gradFill>
            <a:gsLst>
              <a:gs pos="0">
                <a:srgbClr val="156082">
                  <a:alpha val="28627"/>
                </a:srgbClr>
              </a:gs>
              <a:gs pos="2000">
                <a:srgbClr val="156082">
                  <a:alpha val="28627"/>
                </a:srgbClr>
              </a:gs>
              <a:gs pos="100000">
                <a:srgbClr val="000000">
                  <a:alpha val="29803"/>
                </a:srgbClr>
              </a:gs>
            </a:gsLst>
            <a:lin ang="7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2" name="Google Shape;102;p14"/>
          <p:cNvSpPr/>
          <p:nvPr/>
        </p:nvSpPr>
        <p:spPr>
          <a:xfrm flipH="1" rot="5400000">
            <a:off x="-425002" y="852793"/>
            <a:ext cx="6858001" cy="5152412"/>
          </a:xfrm>
          <a:prstGeom prst="rect">
            <a:avLst/>
          </a:prstGeom>
          <a:gradFill>
            <a:gsLst>
              <a:gs pos="0">
                <a:srgbClr val="000000">
                  <a:alpha val="0"/>
                </a:srgbClr>
              </a:gs>
              <a:gs pos="99000">
                <a:srgbClr val="156082">
                  <a:alpha val="10980"/>
                </a:srgbClr>
              </a:gs>
              <a:gs pos="100000">
                <a:srgbClr val="156082">
                  <a:alpha val="10980"/>
                </a:srgbClr>
              </a:gs>
            </a:gsLst>
            <a:lin ang="7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3" name="Google Shape;103;p14"/>
          <p:cNvSpPr/>
          <p:nvPr/>
        </p:nvSpPr>
        <p:spPr>
          <a:xfrm rot="6097846">
            <a:off x="818753" y="1128497"/>
            <a:ext cx="4318303" cy="4318303"/>
          </a:xfrm>
          <a:prstGeom prst="ellipse">
            <a:avLst/>
          </a:prstGeom>
          <a:gradFill>
            <a:gsLst>
              <a:gs pos="0">
                <a:srgbClr val="156082">
                  <a:alpha val="0"/>
                </a:srgbClr>
              </a:gs>
              <a:gs pos="39000">
                <a:srgbClr val="156082">
                  <a:alpha val="0"/>
                </a:srgbClr>
              </a:gs>
              <a:gs pos="100000">
                <a:srgbClr val="43AFE2">
                  <a:alpha val="14901"/>
                </a:srgbClr>
              </a:gs>
            </a:gsLst>
            <a:lin ang="17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4" name="Google Shape;104;p14"/>
          <p:cNvSpPr txBox="1"/>
          <p:nvPr>
            <p:ph type="title"/>
          </p:nvPr>
        </p:nvSpPr>
        <p:spPr>
          <a:xfrm>
            <a:off x="826396" y="586855"/>
            <a:ext cx="4230100" cy="3387497"/>
          </a:xfrm>
          <a:prstGeom prst="rect">
            <a:avLst/>
          </a:prstGeom>
          <a:noFill/>
          <a:ln>
            <a:noFill/>
          </a:ln>
        </p:spPr>
        <p:txBody>
          <a:bodyPr anchorCtr="0" anchor="b" bIns="45700" lIns="91425" spcFirstLastPara="1" rIns="91425" wrap="square" tIns="45700">
            <a:normAutofit/>
          </a:bodyPr>
          <a:lstStyle/>
          <a:p>
            <a:pPr indent="0" lvl="0" marL="0" rtl="0" algn="r">
              <a:lnSpc>
                <a:spcPct val="90000"/>
              </a:lnSpc>
              <a:spcBef>
                <a:spcPts val="0"/>
              </a:spcBef>
              <a:spcAft>
                <a:spcPts val="0"/>
              </a:spcAft>
              <a:buClr>
                <a:srgbClr val="FFFFFF"/>
              </a:buClr>
              <a:buSzPts val="4000"/>
              <a:buFont typeface="Play"/>
              <a:buNone/>
            </a:pPr>
            <a:r>
              <a:rPr lang="en-US" sz="4000">
                <a:solidFill>
                  <a:srgbClr val="FFFFFF"/>
                </a:solidFill>
              </a:rPr>
              <a:t>Introduction</a:t>
            </a:r>
            <a:endParaRPr/>
          </a:p>
        </p:txBody>
      </p:sp>
      <p:sp>
        <p:nvSpPr>
          <p:cNvPr id="105" name="Google Shape;105;p14"/>
          <p:cNvSpPr txBox="1"/>
          <p:nvPr>
            <p:ph idx="1" type="body"/>
          </p:nvPr>
        </p:nvSpPr>
        <p:spPr>
          <a:xfrm>
            <a:off x="6503158" y="649480"/>
            <a:ext cx="4862447" cy="5546047"/>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en-US" sz="2000"/>
              <a:t>This report provides an exploratory data analysis of the dataset, focusing on sales performance across different dimensions such as categories, sub-categories, regions, customers, and time. The analysis uses various statistical and visualization techniques to uncover key patterns and trends. These insights help identify high-performing products, customer segments, and regions, as well as provide an understanding of sales distribution and correlations. Such findings are valuable for supporting decision-making, improving business strategies, and identifying opportunities for growth.</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4"/>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venir"/>
              <a:buNone/>
            </a:pPr>
            <a:r>
              <a:rPr lang="en-US"/>
              <a:t>Introduction</a:t>
            </a:r>
            <a:endParaRPr/>
          </a:p>
        </p:txBody>
      </p:sp>
      <p:sp>
        <p:nvSpPr>
          <p:cNvPr id="113" name="Google Shape;113;p14"/>
          <p:cNvSpPr txBox="1"/>
          <p:nvPr>
            <p:ph idx="1" type="body"/>
          </p:nvPr>
        </p:nvSpPr>
        <p:spPr>
          <a:xfrm>
            <a:off x="1115568" y="2478024"/>
            <a:ext cx="10168128" cy="3694176"/>
          </a:xfrm>
          <a:prstGeom prst="rect">
            <a:avLst/>
          </a:prstGeom>
          <a:noFill/>
          <a:ln>
            <a:noFill/>
          </a:ln>
        </p:spPr>
        <p:txBody>
          <a:bodyPr anchorCtr="0" anchor="t" bIns="45700" lIns="91425" spcFirstLastPara="1" rIns="91425" wrap="square" tIns="45700">
            <a:normAutofit fontScale="77500" lnSpcReduction="20000"/>
          </a:bodyPr>
          <a:lstStyle/>
          <a:p>
            <a:pPr indent="-228600" lvl="0" marL="228600" rtl="0" algn="l">
              <a:lnSpc>
                <a:spcPct val="110000"/>
              </a:lnSpc>
              <a:spcBef>
                <a:spcPts val="0"/>
              </a:spcBef>
              <a:spcAft>
                <a:spcPts val="0"/>
              </a:spcAft>
              <a:buClr>
                <a:schemeClr val="dk1"/>
              </a:buClr>
              <a:buSzPct val="100000"/>
              <a:buChar char="•"/>
            </a:pPr>
            <a:r>
              <a:rPr lang="en-US" sz="2000"/>
              <a:t>This report presents a comprehensive analysis of a car sales dataset. The dataset includes information about car characteristics (such as Car Type, Manufacturer, Color, Number of Seats, Number of Doors, Engine Power, Energy Type), pricing (Price-$, Margin-%), sales performance (Sales Rating, Sales Commission, Feedback, Sale Status), and other relevant features.</a:t>
            </a:r>
            <a:endParaRPr sz="2000"/>
          </a:p>
          <a:p>
            <a:pPr indent="-228600" lvl="0" marL="228600" rtl="0" algn="l">
              <a:lnSpc>
                <a:spcPct val="110000"/>
              </a:lnSpc>
              <a:spcBef>
                <a:spcPts val="1000"/>
              </a:spcBef>
              <a:spcAft>
                <a:spcPts val="0"/>
              </a:spcAft>
              <a:buClr>
                <a:schemeClr val="dk1"/>
              </a:buClr>
              <a:buSzPct val="100000"/>
              <a:buChar char="•"/>
            </a:pPr>
            <a:r>
              <a:rPr lang="en-US" sz="2000"/>
              <a:t>The aim of this analysis is to:</a:t>
            </a:r>
            <a:endParaRPr/>
          </a:p>
          <a:p>
            <a:pPr indent="-228600" lvl="0" marL="228600" rtl="0" algn="l">
              <a:lnSpc>
                <a:spcPct val="110000"/>
              </a:lnSpc>
              <a:spcBef>
                <a:spcPts val="1000"/>
              </a:spcBef>
              <a:spcAft>
                <a:spcPts val="0"/>
              </a:spcAft>
              <a:buClr>
                <a:schemeClr val="dk1"/>
              </a:buClr>
              <a:buSzPct val="100000"/>
              <a:buChar char="•"/>
            </a:pPr>
            <a:r>
              <a:rPr lang="en-US" sz="2000"/>
              <a:t>Understand the </a:t>
            </a:r>
            <a:r>
              <a:rPr b="1" lang="en-US" sz="2000"/>
              <a:t>distribution of key numeric features</a:t>
            </a:r>
            <a:r>
              <a:rPr lang="en-US" sz="2000"/>
              <a:t> like price, mileage, engine power, and margins.</a:t>
            </a:r>
            <a:endParaRPr/>
          </a:p>
          <a:p>
            <a:pPr indent="-228600" lvl="0" marL="228600" rtl="0" algn="l">
              <a:lnSpc>
                <a:spcPct val="110000"/>
              </a:lnSpc>
              <a:spcBef>
                <a:spcPts val="1000"/>
              </a:spcBef>
              <a:spcAft>
                <a:spcPts val="0"/>
              </a:spcAft>
              <a:buClr>
                <a:schemeClr val="dk1"/>
              </a:buClr>
              <a:buSzPct val="100000"/>
              <a:buChar char="•"/>
            </a:pPr>
            <a:r>
              <a:rPr lang="en-US" sz="2000"/>
              <a:t>Explore </a:t>
            </a:r>
            <a:r>
              <a:rPr b="1" lang="en-US" sz="2000"/>
              <a:t>how different features influence car prices</a:t>
            </a:r>
            <a:r>
              <a:rPr lang="en-US" sz="2000"/>
              <a:t>, such as Car Type, Manufacturer, Color, Number of Seats, Number of Doors, and Energy Type.</a:t>
            </a:r>
            <a:endParaRPr/>
          </a:p>
          <a:p>
            <a:pPr indent="-228600" lvl="0" marL="228600" rtl="0" algn="l">
              <a:lnSpc>
                <a:spcPct val="110000"/>
              </a:lnSpc>
              <a:spcBef>
                <a:spcPts val="1000"/>
              </a:spcBef>
              <a:spcAft>
                <a:spcPts val="0"/>
              </a:spcAft>
              <a:buClr>
                <a:schemeClr val="dk1"/>
              </a:buClr>
              <a:buSzPct val="100000"/>
              <a:buChar char="•"/>
            </a:pPr>
            <a:r>
              <a:rPr lang="en-US" sz="2000"/>
              <a:t>Identify </a:t>
            </a:r>
            <a:r>
              <a:rPr b="1" lang="en-US" sz="2000"/>
              <a:t>top-performing cars and distributors</a:t>
            </a:r>
            <a:r>
              <a:rPr lang="en-US" sz="2000"/>
              <a:t>.</a:t>
            </a:r>
            <a:endParaRPr/>
          </a:p>
          <a:p>
            <a:pPr indent="-228600" lvl="0" marL="228600" rtl="0" algn="l">
              <a:lnSpc>
                <a:spcPct val="110000"/>
              </a:lnSpc>
              <a:spcBef>
                <a:spcPts val="1000"/>
              </a:spcBef>
              <a:spcAft>
                <a:spcPts val="0"/>
              </a:spcAft>
              <a:buClr>
                <a:schemeClr val="dk1"/>
              </a:buClr>
              <a:buSzPct val="100000"/>
              <a:buChar char="•"/>
            </a:pPr>
            <a:r>
              <a:rPr lang="en-US" sz="2000"/>
              <a:t>Examine </a:t>
            </a:r>
            <a:r>
              <a:rPr b="1" lang="en-US" sz="2000"/>
              <a:t>relationships between features</a:t>
            </a:r>
            <a:r>
              <a:rPr lang="en-US" sz="2000"/>
              <a:t> using correlation analysis.</a:t>
            </a:r>
            <a:endParaRPr/>
          </a:p>
          <a:p>
            <a:pPr indent="-228600" lvl="0" marL="228600" rtl="0" algn="l">
              <a:lnSpc>
                <a:spcPct val="110000"/>
              </a:lnSpc>
              <a:spcBef>
                <a:spcPts val="1000"/>
              </a:spcBef>
              <a:spcAft>
                <a:spcPts val="0"/>
              </a:spcAft>
              <a:buClr>
                <a:schemeClr val="dk1"/>
              </a:buClr>
              <a:buSzPct val="100000"/>
              <a:buChar char="•"/>
            </a:pPr>
            <a:r>
              <a:rPr lang="en-US" sz="2000"/>
              <a:t>This analysis provides insights into pricing trends, customer preferences, and sales performance, which can inform strategic decisions for inventory management, pricing strategy, and marketing.</a:t>
            </a:r>
            <a:endParaRPr/>
          </a:p>
          <a:p>
            <a:pPr indent="-130175" lvl="0" marL="228600" rtl="0" algn="l">
              <a:lnSpc>
                <a:spcPct val="110000"/>
              </a:lnSpc>
              <a:spcBef>
                <a:spcPts val="1000"/>
              </a:spcBef>
              <a:spcAft>
                <a:spcPts val="0"/>
              </a:spcAft>
              <a:buClr>
                <a:schemeClr val="dk1"/>
              </a:buClr>
              <a:buSzPct val="100000"/>
              <a:buNone/>
            </a:pPr>
            <a:r>
              <a:t/>
            </a:r>
            <a:endParaRPr sz="2000"/>
          </a:p>
        </p:txBody>
      </p:sp>
      <p:sp>
        <p:nvSpPr>
          <p:cNvPr id="114" name="Google Shape;114;p14"/>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1200">
                <a:solidFill>
                  <a:srgbClr val="888888"/>
                </a:solidFill>
              </a:rPr>
              <a:t>9/21/2025</a:t>
            </a:r>
            <a:endParaRPr/>
          </a:p>
        </p:txBody>
      </p:sp>
      <p:sp>
        <p:nvSpPr>
          <p:cNvPr id="115" name="Google Shape;115;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16" name="Google Shape;116;p14"/>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5"/>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300"/>
              <a:buFont typeface="Avenir"/>
              <a:buNone/>
            </a:pPr>
            <a:r>
              <a:rPr lang="en-US" sz="1300"/>
              <a:t>This histogram shows how car prices are distributed across the dataset:</a:t>
            </a:r>
            <a:endParaRPr/>
          </a:p>
          <a:p>
            <a:pPr indent="-285750" lvl="0" marL="285750" rtl="0" algn="l">
              <a:lnSpc>
                <a:spcPct val="90000"/>
              </a:lnSpc>
              <a:spcBef>
                <a:spcPts val="0"/>
              </a:spcBef>
              <a:spcAft>
                <a:spcPts val="0"/>
              </a:spcAft>
              <a:buClr>
                <a:schemeClr val="dk1"/>
              </a:buClr>
              <a:buSzPts val="1300"/>
              <a:buFont typeface="Arial"/>
              <a:buChar char="•"/>
            </a:pPr>
            <a:r>
              <a:rPr lang="en-US" sz="1300"/>
              <a:t>Peaks indicate the </a:t>
            </a:r>
            <a:r>
              <a:rPr b="1" lang="en-US" sz="1300"/>
              <a:t>most common price ranges</a:t>
            </a:r>
            <a:r>
              <a:rPr lang="en-US" sz="1300"/>
              <a:t> for cars.</a:t>
            </a:r>
            <a:endParaRPr/>
          </a:p>
          <a:p>
            <a:pPr indent="-285750" lvl="0" marL="285750" rtl="0" algn="l">
              <a:lnSpc>
                <a:spcPct val="90000"/>
              </a:lnSpc>
              <a:spcBef>
                <a:spcPts val="0"/>
              </a:spcBef>
              <a:spcAft>
                <a:spcPts val="0"/>
              </a:spcAft>
              <a:buClr>
                <a:schemeClr val="dk1"/>
              </a:buClr>
              <a:buSzPts val="1300"/>
              <a:buFont typeface="Arial"/>
              <a:buChar char="•"/>
            </a:pPr>
            <a:r>
              <a:rPr lang="en-US" sz="1300"/>
              <a:t>Prices might be </a:t>
            </a:r>
            <a:r>
              <a:rPr b="1" lang="en-US" sz="1300"/>
              <a:t>skewed</a:t>
            </a:r>
            <a:r>
              <a:rPr lang="en-US" sz="1300"/>
              <a:t> if there are very expensive or very cheap cars (outliers).</a:t>
            </a:r>
            <a:endParaRPr/>
          </a:p>
          <a:p>
            <a:pPr indent="-285750" lvl="0" marL="285750" rtl="0" algn="l">
              <a:lnSpc>
                <a:spcPct val="90000"/>
              </a:lnSpc>
              <a:spcBef>
                <a:spcPts val="0"/>
              </a:spcBef>
              <a:spcAft>
                <a:spcPts val="0"/>
              </a:spcAft>
              <a:buClr>
                <a:schemeClr val="dk1"/>
              </a:buClr>
              <a:buSzPts val="1300"/>
              <a:buFont typeface="Arial"/>
              <a:buChar char="•"/>
            </a:pPr>
            <a:r>
              <a:rPr lang="en-US" sz="1300"/>
              <a:t>The KDE curve helps visualize the </a:t>
            </a:r>
            <a:r>
              <a:rPr b="1" lang="en-US" sz="1300"/>
              <a:t>density of cars</a:t>
            </a:r>
            <a:r>
              <a:rPr lang="en-US" sz="1300"/>
              <a:t> at different price points.</a:t>
            </a:r>
            <a:endParaRPr/>
          </a:p>
          <a:p>
            <a:pPr indent="-285750" lvl="0" marL="285750" rtl="0" algn="l">
              <a:lnSpc>
                <a:spcPct val="90000"/>
              </a:lnSpc>
              <a:spcBef>
                <a:spcPts val="0"/>
              </a:spcBef>
              <a:spcAft>
                <a:spcPts val="0"/>
              </a:spcAft>
              <a:buClr>
                <a:schemeClr val="dk1"/>
              </a:buClr>
              <a:buSzPts val="1300"/>
              <a:buFont typeface="Arial"/>
              <a:buChar char="•"/>
            </a:pPr>
            <a:r>
              <a:rPr lang="en-US" sz="1300"/>
              <a:t>This gives an overview of the </a:t>
            </a:r>
            <a:r>
              <a:rPr b="1" lang="en-US" sz="1300"/>
              <a:t>market pricing</a:t>
            </a:r>
            <a:r>
              <a:rPr lang="en-US" sz="1300"/>
              <a:t> and helps identify typical vs. luxury cars.</a:t>
            </a:r>
            <a:endParaRPr/>
          </a:p>
          <a:p>
            <a:pPr indent="0" lvl="0" marL="0" rtl="0" algn="l">
              <a:lnSpc>
                <a:spcPct val="90000"/>
              </a:lnSpc>
              <a:spcBef>
                <a:spcPts val="0"/>
              </a:spcBef>
              <a:spcAft>
                <a:spcPts val="0"/>
              </a:spcAft>
              <a:buClr>
                <a:schemeClr val="dk1"/>
              </a:buClr>
              <a:buSzPts val="1300"/>
              <a:buFont typeface="Avenir"/>
              <a:buNone/>
            </a:pPr>
            <a:r>
              <a:t/>
            </a:r>
            <a:endParaRPr sz="1300"/>
          </a:p>
        </p:txBody>
      </p:sp>
      <p:pic>
        <p:nvPicPr>
          <p:cNvPr descr="A graph of a distribution of car prices&#10;&#10;AI-generated content may be incorrect." id="122" name="Google Shape;122;p15"/>
          <p:cNvPicPr preferRelativeResize="0"/>
          <p:nvPr>
            <p:ph idx="1" type="body"/>
          </p:nvPr>
        </p:nvPicPr>
        <p:blipFill rotWithShape="1">
          <a:blip r:embed="R798996c70cdd4795">
            <a:alphaModFix/>
          </a:blip>
          <a:srcRect b="0" l="0" r="0" t="0"/>
          <a:stretch/>
        </p:blipFill>
        <p:spPr>
          <a:xfrm>
            <a:off x="1388385" y="2478024"/>
            <a:ext cx="9215398" cy="3840312"/>
          </a:xfrm>
          <a:prstGeom prst="rect">
            <a:avLst/>
          </a:prstGeom>
          <a:noFill/>
          <a:ln>
            <a:noFill/>
          </a:ln>
        </p:spPr>
      </p:pic>
      <p:sp>
        <p:nvSpPr>
          <p:cNvPr id="123" name="Google Shape;123;p15"/>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lang="en-US"/>
              <a:t>9/21/2025</a:t>
            </a:r>
            <a:endParaRPr/>
          </a:p>
        </p:txBody>
      </p:sp>
      <p:sp>
        <p:nvSpPr>
          <p:cNvPr id="124" name="Google Shape;124;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25" name="Google Shape;125;p15"/>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6"/>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Avenir"/>
              <a:buNone/>
            </a:pPr>
            <a:r>
              <a:rPr lang="en-US" sz="1800"/>
              <a:t>This histogram shows how car mileage is distributed in the dataset:</a:t>
            </a:r>
            <a:endParaRPr/>
          </a:p>
          <a:p>
            <a:pPr indent="-285750" lvl="0" marL="285750" rtl="0" algn="l">
              <a:lnSpc>
                <a:spcPct val="90000"/>
              </a:lnSpc>
              <a:spcBef>
                <a:spcPts val="0"/>
              </a:spcBef>
              <a:spcAft>
                <a:spcPts val="0"/>
              </a:spcAft>
              <a:buClr>
                <a:schemeClr val="dk1"/>
              </a:buClr>
              <a:buSzPct val="100000"/>
              <a:buFont typeface="Arial"/>
              <a:buChar char="•"/>
            </a:pPr>
            <a:r>
              <a:rPr lang="en-US" sz="1800"/>
              <a:t>Peaks indicate the </a:t>
            </a:r>
            <a:r>
              <a:rPr b="1" lang="en-US" sz="1800"/>
              <a:t>most common mileage ranges</a:t>
            </a:r>
            <a:r>
              <a:rPr lang="en-US" sz="1800"/>
              <a:t> for the cars.</a:t>
            </a:r>
            <a:endParaRPr/>
          </a:p>
          <a:p>
            <a:pPr indent="-285750" lvl="0" marL="285750" rtl="0" algn="l">
              <a:lnSpc>
                <a:spcPct val="90000"/>
              </a:lnSpc>
              <a:spcBef>
                <a:spcPts val="0"/>
              </a:spcBef>
              <a:spcAft>
                <a:spcPts val="0"/>
              </a:spcAft>
              <a:buClr>
                <a:schemeClr val="dk1"/>
              </a:buClr>
              <a:buSzPct val="100000"/>
              <a:buFont typeface="Arial"/>
              <a:buChar char="•"/>
            </a:pPr>
            <a:r>
              <a:rPr lang="en-US" sz="1800"/>
              <a:t>Low mileage cars are often </a:t>
            </a:r>
            <a:r>
              <a:rPr b="1" lang="en-US" sz="1800"/>
              <a:t>newer or less used</a:t>
            </a:r>
            <a:r>
              <a:rPr lang="en-US" sz="1800"/>
              <a:t>, while high mileage cars may be </a:t>
            </a:r>
            <a:r>
              <a:rPr b="1" lang="en-US" sz="1800"/>
              <a:t>older or heavily used</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The KDE curve visualizes the </a:t>
            </a:r>
            <a:r>
              <a:rPr b="1" lang="en-US" sz="1800"/>
              <a:t>density of cars</a:t>
            </a:r>
            <a:r>
              <a:rPr lang="en-US" sz="1800"/>
              <a:t> at different mileage points.</a:t>
            </a:r>
            <a:endParaRPr/>
          </a:p>
          <a:p>
            <a:pPr indent="-285750" lvl="0" marL="285750" rtl="0" algn="l">
              <a:lnSpc>
                <a:spcPct val="90000"/>
              </a:lnSpc>
              <a:spcBef>
                <a:spcPts val="0"/>
              </a:spcBef>
              <a:spcAft>
                <a:spcPts val="0"/>
              </a:spcAft>
              <a:buClr>
                <a:schemeClr val="dk1"/>
              </a:buClr>
              <a:buSzPct val="100000"/>
              <a:buFont typeface="Arial"/>
              <a:buChar char="•"/>
            </a:pPr>
            <a:r>
              <a:rPr lang="en-US" sz="1800"/>
              <a:t>This plot helps understand the </a:t>
            </a:r>
            <a:r>
              <a:rPr b="1" lang="en-US" sz="1800"/>
              <a:t>usage profile of cars in the market</a:t>
            </a:r>
            <a:r>
              <a:rPr lang="en-US" sz="1800"/>
              <a:t>.</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descr="A graph of a mileage&#10;&#10;AI-generated content may be incorrect." id="131" name="Google Shape;131;p16"/>
          <p:cNvPicPr preferRelativeResize="0"/>
          <p:nvPr>
            <p:ph idx="1" type="body"/>
          </p:nvPr>
        </p:nvPicPr>
        <p:blipFill rotWithShape="1">
          <a:blip r:embed="R6522192f18d24d00">
            <a:alphaModFix/>
          </a:blip>
          <a:srcRect b="0" l="0" r="0" t="0"/>
          <a:stretch/>
        </p:blipFill>
        <p:spPr>
          <a:xfrm>
            <a:off x="1263125" y="2478024"/>
            <a:ext cx="9340658" cy="413258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7"/>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a:t>
            </a:r>
            <a:r>
              <a:rPr b="1" lang="en-US" sz="1800"/>
              <a:t>engine power</a:t>
            </a:r>
            <a:r>
              <a:rPr lang="en-US" sz="1800"/>
              <a:t> is distributed across the dataset.</a:t>
            </a:r>
            <a:endParaRPr/>
          </a:p>
          <a:p>
            <a:pPr indent="-285750" lvl="0" marL="285750" rtl="0" algn="l">
              <a:lnSpc>
                <a:spcPct val="90000"/>
              </a:lnSpc>
              <a:spcBef>
                <a:spcPts val="0"/>
              </a:spcBef>
              <a:spcAft>
                <a:spcPts val="0"/>
              </a:spcAft>
              <a:buClr>
                <a:schemeClr val="dk1"/>
              </a:buClr>
              <a:buSzPct val="100000"/>
              <a:buFont typeface="Arial"/>
              <a:buChar char="•"/>
            </a:pPr>
            <a:r>
              <a:rPr lang="en-US" sz="1800"/>
              <a:t>Peaks indicate the </a:t>
            </a:r>
            <a:r>
              <a:rPr b="1" lang="en-US" sz="1800"/>
              <a:t>most common engine power ranges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Cars with </a:t>
            </a:r>
            <a:r>
              <a:rPr b="1" lang="en-US" sz="1800"/>
              <a:t>higher HP</a:t>
            </a:r>
            <a:r>
              <a:rPr lang="en-US" sz="1800"/>
              <a:t> are usually premium or performance-oriented, while </a:t>
            </a:r>
            <a:r>
              <a:rPr b="1" lang="en-US" sz="1800"/>
              <a:t>lower HP</a:t>
            </a:r>
            <a:r>
              <a:rPr lang="en-US" sz="1800"/>
              <a:t> cars are economical or compact models.</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understand the </a:t>
            </a:r>
            <a:r>
              <a:rPr b="1" lang="en-US" sz="1800"/>
              <a:t>market mix of car performance levels</a:t>
            </a:r>
            <a:r>
              <a:rPr lang="en-US" sz="1800"/>
              <a:t>.</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id="137" name="Google Shape;137;p17"/>
          <p:cNvPicPr preferRelativeResize="0"/>
          <p:nvPr>
            <p:ph idx="1" type="body"/>
          </p:nvPr>
        </p:nvPicPr>
        <p:blipFill rotWithShape="1">
          <a:blip r:embed="R6bac805cb6cf44d9">
            <a:alphaModFix/>
          </a:blip>
          <a:srcRect b="0" l="0" r="0" t="0"/>
          <a:stretch/>
        </p:blipFill>
        <p:spPr>
          <a:xfrm>
            <a:off x="1354984" y="2478024"/>
            <a:ext cx="9689296" cy="369417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8"/>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many cars were manufactured in each year from </a:t>
            </a:r>
            <a:r>
              <a:rPr b="1" lang="en-US" sz="1800"/>
              <a:t>2015 to 2024</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Peaks indicate the </a:t>
            </a:r>
            <a:r>
              <a:rPr b="1" lang="en-US" sz="1800"/>
              <a:t>most common manufacturing years</a:t>
            </a:r>
            <a:r>
              <a:rPr lang="en-US" sz="1800"/>
              <a:t>, i.e., years with higher availability in the dataset.</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understand </a:t>
            </a:r>
            <a:r>
              <a:rPr b="1" lang="en-US" sz="1800"/>
              <a:t>market trends</a:t>
            </a:r>
            <a:r>
              <a:rPr lang="en-US" sz="1800"/>
              <a:t> and the prevalence of </a:t>
            </a:r>
            <a:r>
              <a:rPr b="1" lang="en-US" sz="1800"/>
              <a:t>newer vs older cars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Useful for </a:t>
            </a:r>
            <a:r>
              <a:rPr b="1" lang="en-US" sz="1800"/>
              <a:t>analyzing the age profile of cars</a:t>
            </a:r>
            <a:r>
              <a:rPr lang="en-US" sz="1800"/>
              <a:t> and spotting trends in production or sales over time.</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id="143" name="Google Shape;143;p18"/>
          <p:cNvPicPr preferRelativeResize="0"/>
          <p:nvPr>
            <p:ph idx="1" type="body"/>
          </p:nvPr>
        </p:nvPicPr>
        <p:blipFill rotWithShape="1">
          <a:blip r:embed="Rd0b1db399baf4f17">
            <a:alphaModFix/>
          </a:blip>
          <a:srcRect b="0" l="0" r="0" t="0"/>
          <a:stretch/>
        </p:blipFill>
        <p:spPr>
          <a:xfrm>
            <a:off x="1354984" y="2478024"/>
            <a:ext cx="9689296" cy="36941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9"/>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a:t>
            </a:r>
            <a:r>
              <a:rPr b="1" lang="en-US" sz="1800"/>
              <a:t>profit margins</a:t>
            </a:r>
            <a:r>
              <a:rPr lang="en-US" sz="1800"/>
              <a:t> are distributed across all car sales.</a:t>
            </a:r>
            <a:endParaRPr/>
          </a:p>
          <a:p>
            <a:pPr indent="-285750" lvl="0" marL="285750" rtl="0" algn="l">
              <a:lnSpc>
                <a:spcPct val="90000"/>
              </a:lnSpc>
              <a:spcBef>
                <a:spcPts val="0"/>
              </a:spcBef>
              <a:spcAft>
                <a:spcPts val="0"/>
              </a:spcAft>
              <a:buClr>
                <a:schemeClr val="dk1"/>
              </a:buClr>
              <a:buSzPct val="100000"/>
              <a:buFont typeface="Arial"/>
              <a:buChar char="•"/>
            </a:pPr>
            <a:r>
              <a:rPr lang="en-US" sz="1800"/>
              <a:t>Peaks indicate the </a:t>
            </a:r>
            <a:r>
              <a:rPr b="1" lang="en-US" sz="1800"/>
              <a:t>most common margin ranges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High margins usually correspond to </a:t>
            </a:r>
            <a:r>
              <a:rPr b="1" lang="en-US" sz="1800"/>
              <a:t>premium cars or high-demand models</a:t>
            </a:r>
            <a:r>
              <a:rPr lang="en-US" sz="1800"/>
              <a:t>, while low margins might indicate </a:t>
            </a:r>
            <a:r>
              <a:rPr b="1" lang="en-US" sz="1800"/>
              <a:t>discounted or budget cars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understand </a:t>
            </a:r>
            <a:r>
              <a:rPr b="1" lang="en-US" sz="1800"/>
              <a:t>profit patterns</a:t>
            </a:r>
            <a:r>
              <a:rPr lang="en-US" sz="1800"/>
              <a:t> in the dealership or sales dataset.</a:t>
            </a:r>
            <a:endParaRPr/>
          </a:p>
          <a:p>
            <a:pPr indent="-285750" lvl="0" marL="285750" rtl="0" algn="l">
              <a:lnSpc>
                <a:spcPct val="90000"/>
              </a:lnSpc>
              <a:spcBef>
                <a:spcPts val="0"/>
              </a:spcBef>
              <a:spcAft>
                <a:spcPts val="0"/>
              </a:spcAft>
              <a:buClr>
                <a:schemeClr val="dk1"/>
              </a:buClr>
              <a:buSzPct val="100000"/>
              <a:buFont typeface="Arial"/>
              <a:buChar char="•"/>
            </a:pPr>
            <a:r>
              <a:rPr lang="en-US" sz="1800"/>
              <a:t>Useful for identifying </a:t>
            </a:r>
            <a:r>
              <a:rPr b="1" lang="en-US" sz="1800"/>
              <a:t>typical vs exceptional profit deals</a:t>
            </a:r>
            <a:r>
              <a:rPr lang="en-US" sz="1800"/>
              <a:t>.</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id="149" name="Google Shape;149;p19"/>
          <p:cNvPicPr preferRelativeResize="0"/>
          <p:nvPr>
            <p:ph idx="1" type="body"/>
          </p:nvPr>
        </p:nvPicPr>
        <p:blipFill rotWithShape="1">
          <a:blip r:embed="R7f9920690a7340e3">
            <a:alphaModFix/>
          </a:blip>
          <a:srcRect b="0" l="0" r="0" t="0"/>
          <a:stretch/>
        </p:blipFill>
        <p:spPr>
          <a:xfrm>
            <a:off x="1555399" y="2196188"/>
            <a:ext cx="8881370" cy="36941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0"/>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a:t>
            </a:r>
            <a:r>
              <a:rPr b="1" lang="en-US" sz="1800"/>
              <a:t>car price varies across different types</a:t>
            </a:r>
            <a:r>
              <a:rPr lang="en-US" sz="1800"/>
              <a:t> (SUV, Sedan, Hatchback, etc.).</a:t>
            </a:r>
            <a:endParaRPr/>
          </a:p>
          <a:p>
            <a:pPr indent="-285750" lvl="0" marL="285750" rtl="0" algn="l">
              <a:lnSpc>
                <a:spcPct val="90000"/>
              </a:lnSpc>
              <a:spcBef>
                <a:spcPts val="0"/>
              </a:spcBef>
              <a:spcAft>
                <a:spcPts val="0"/>
              </a:spcAft>
              <a:buClr>
                <a:schemeClr val="dk1"/>
              </a:buClr>
              <a:buSzPct val="100000"/>
              <a:buFont typeface="Arial"/>
              <a:buChar char="•"/>
            </a:pPr>
            <a:r>
              <a:rPr lang="en-US" sz="1800"/>
              <a:t>Each box represents the </a:t>
            </a:r>
            <a:r>
              <a:rPr b="1" lang="en-US" sz="1800"/>
              <a:t>range of prices</a:t>
            </a:r>
            <a:r>
              <a:rPr lang="en-US" sz="1800"/>
              <a:t> for that type: minimum, first quartile, median, third quartile, and maximum.</a:t>
            </a:r>
            <a:endParaRPr/>
          </a:p>
          <a:p>
            <a:pPr indent="-285750" lvl="0" marL="285750" rtl="0" algn="l">
              <a:lnSpc>
                <a:spcPct val="90000"/>
              </a:lnSpc>
              <a:spcBef>
                <a:spcPts val="0"/>
              </a:spcBef>
              <a:spcAft>
                <a:spcPts val="0"/>
              </a:spcAft>
              <a:buClr>
                <a:schemeClr val="dk1"/>
              </a:buClr>
              <a:buSzPct val="100000"/>
              <a:buFont typeface="Arial"/>
              <a:buChar char="•"/>
            </a:pPr>
            <a:r>
              <a:rPr lang="en-US" sz="1800"/>
              <a:t>Outliers (individual points outside the box) indicate </a:t>
            </a:r>
            <a:r>
              <a:rPr b="1" lang="en-US" sz="1800"/>
              <a:t>exceptionally high or low prices</a:t>
            </a:r>
            <a:r>
              <a:rPr lang="en-US" sz="1800"/>
              <a:t> for a specific type.</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identify </a:t>
            </a:r>
            <a:r>
              <a:rPr b="1" lang="en-US" sz="1800"/>
              <a:t>which car types are generally more expensive</a:t>
            </a:r>
            <a:r>
              <a:rPr lang="en-US" sz="1800"/>
              <a:t> and which are more budget-friendly.</a:t>
            </a:r>
            <a:endParaRPr/>
          </a:p>
          <a:p>
            <a:pPr indent="-285750" lvl="0" marL="285750" rtl="0" algn="l">
              <a:lnSpc>
                <a:spcPct val="90000"/>
              </a:lnSpc>
              <a:spcBef>
                <a:spcPts val="0"/>
              </a:spcBef>
              <a:spcAft>
                <a:spcPts val="0"/>
              </a:spcAft>
              <a:buClr>
                <a:schemeClr val="dk1"/>
              </a:buClr>
              <a:buSzPct val="100000"/>
              <a:buFont typeface="Arial"/>
              <a:buChar char="•"/>
            </a:pPr>
            <a:r>
              <a:rPr lang="en-US" sz="1800"/>
              <a:t>Useful for understanding </a:t>
            </a:r>
            <a:r>
              <a:rPr b="1" lang="en-US" sz="1800"/>
              <a:t>market trends</a:t>
            </a:r>
            <a:r>
              <a:rPr lang="en-US" sz="1800"/>
              <a:t> and planning sales or promotions.</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descr="A chart of different colored squares&#10;&#10;AI-generated content may be incorrect." id="155" name="Google Shape;155;p20"/>
          <p:cNvPicPr preferRelativeResize="0"/>
          <p:nvPr>
            <p:ph idx="1" type="body"/>
          </p:nvPr>
        </p:nvPicPr>
        <p:blipFill rotWithShape="1">
          <a:blip r:embed="R0524983a288b48c6">
            <a:alphaModFix/>
          </a:blip>
          <a:srcRect b="0" l="0" r="0" t="0"/>
          <a:stretch/>
        </p:blipFill>
        <p:spPr>
          <a:xfrm>
            <a:off x="1315317" y="2478024"/>
            <a:ext cx="9538986" cy="3840312"/>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1"/>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a:t>
            </a:r>
            <a:r>
              <a:rPr b="1" lang="en-US" sz="1800"/>
              <a:t>car prices differ between Manual and Automatic gearboxes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identify if </a:t>
            </a:r>
            <a:r>
              <a:rPr b="1" lang="en-US" sz="1800"/>
              <a:t>automatic cars are generally more expensive</a:t>
            </a:r>
            <a:r>
              <a:rPr lang="en-US" sz="1800"/>
              <a:t> than manual ones.</a:t>
            </a:r>
            <a:endParaRPr/>
          </a:p>
          <a:p>
            <a:pPr indent="-285750" lvl="0" marL="285750" rtl="0" algn="l">
              <a:lnSpc>
                <a:spcPct val="90000"/>
              </a:lnSpc>
              <a:spcBef>
                <a:spcPts val="0"/>
              </a:spcBef>
              <a:spcAft>
                <a:spcPts val="0"/>
              </a:spcAft>
              <a:buClr>
                <a:schemeClr val="dk1"/>
              </a:buClr>
              <a:buSzPct val="100000"/>
              <a:buFont typeface="Arial"/>
              <a:buChar char="•"/>
            </a:pPr>
            <a:r>
              <a:rPr lang="en-US" sz="1800"/>
              <a:t>Each bar represents the </a:t>
            </a:r>
            <a:r>
              <a:rPr b="1" lang="en-US" sz="1800"/>
              <a:t>average or total price</a:t>
            </a:r>
            <a:r>
              <a:rPr lang="en-US" sz="1800"/>
              <a:t> (</a:t>
            </a:r>
            <a:r>
              <a:rPr lang="en-US" sz="1800">
                <a:latin typeface="Arial"/>
                <a:ea typeface="Arial"/>
                <a:cs typeface="Arial"/>
                <a:sym typeface="Arial"/>
              </a:rPr>
              <a:t>حسب</a:t>
            </a:r>
            <a:r>
              <a:rPr lang="en-US" sz="1800"/>
              <a:t> </a:t>
            </a:r>
            <a:r>
              <a:rPr lang="en-US" sz="1800">
                <a:latin typeface="Arial"/>
                <a:ea typeface="Arial"/>
                <a:cs typeface="Arial"/>
                <a:sym typeface="Arial"/>
              </a:rPr>
              <a:t>الإعدادات</a:t>
            </a:r>
            <a:r>
              <a:rPr lang="en-US" sz="1800"/>
              <a:t>) for that gearbox type.</a:t>
            </a:r>
            <a:endParaRPr/>
          </a:p>
          <a:p>
            <a:pPr indent="-285750" lvl="0" marL="285750" rtl="0" algn="l">
              <a:lnSpc>
                <a:spcPct val="90000"/>
              </a:lnSpc>
              <a:spcBef>
                <a:spcPts val="0"/>
              </a:spcBef>
              <a:spcAft>
                <a:spcPts val="0"/>
              </a:spcAft>
              <a:buClr>
                <a:schemeClr val="dk1"/>
              </a:buClr>
              <a:buSzPct val="100000"/>
              <a:buFont typeface="Arial"/>
              <a:buChar char="•"/>
            </a:pPr>
            <a:r>
              <a:rPr lang="en-US" sz="1800"/>
              <a:t>Useful for understanding </a:t>
            </a:r>
            <a:r>
              <a:rPr b="1" lang="en-US" sz="1800"/>
              <a:t>customer preferences</a:t>
            </a:r>
            <a:r>
              <a:rPr lang="en-US" sz="1800"/>
              <a:t> and pricing trends related to transmission type.</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descr="A screenshot of a computer&#10;&#10;AI-generated content may be incorrect." id="161" name="Google Shape;161;p21"/>
          <p:cNvPicPr preferRelativeResize="0"/>
          <p:nvPr>
            <p:ph idx="1" type="body"/>
          </p:nvPr>
        </p:nvPicPr>
        <p:blipFill rotWithShape="1">
          <a:blip r:embed="Rcaca7c6566be48dc">
            <a:alphaModFix/>
          </a:blip>
          <a:srcRect b="0" l="0" r="0" t="0"/>
          <a:stretch/>
        </p:blipFill>
        <p:spPr>
          <a:xfrm>
            <a:off x="1354984" y="2478024"/>
            <a:ext cx="9689296" cy="369417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2"/>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Autofit/>
          </a:bodyPr>
          <a:lstStyle/>
          <a:p>
            <a:pPr indent="-285750" lvl="0" marL="285750" rtl="0" algn="l">
              <a:lnSpc>
                <a:spcPct val="90000"/>
              </a:lnSpc>
              <a:spcBef>
                <a:spcPts val="0"/>
              </a:spcBef>
              <a:spcAft>
                <a:spcPts val="0"/>
              </a:spcAft>
              <a:buClr>
                <a:schemeClr val="dk1"/>
              </a:buClr>
              <a:buSzPts val="1800"/>
              <a:buFont typeface="Arial"/>
              <a:buChar char="•"/>
            </a:pPr>
            <a:r>
              <a:rPr lang="en-US" sz="1800"/>
              <a:t>Shows how </a:t>
            </a:r>
            <a:r>
              <a:rPr b="1" lang="en-US" sz="1800"/>
              <a:t>car prices vary by color</a:t>
            </a:r>
            <a:r>
              <a:rPr lang="en-US" sz="1800"/>
              <a:t>.</a:t>
            </a:r>
            <a:endParaRPr sz="1800"/>
          </a:p>
          <a:p>
            <a:pPr indent="-285750" lvl="0" marL="285750" rtl="0" algn="l">
              <a:lnSpc>
                <a:spcPct val="90000"/>
              </a:lnSpc>
              <a:spcBef>
                <a:spcPts val="0"/>
              </a:spcBef>
              <a:spcAft>
                <a:spcPts val="0"/>
              </a:spcAft>
              <a:buClr>
                <a:schemeClr val="dk1"/>
              </a:buClr>
              <a:buSzPts val="1800"/>
              <a:buFont typeface="Arial"/>
              <a:buChar char="•"/>
            </a:pPr>
            <a:r>
              <a:rPr lang="en-US" sz="1800"/>
              <a:t>Each bar represents the </a:t>
            </a:r>
            <a:r>
              <a:rPr b="1" lang="en-US" sz="1800"/>
              <a:t>average or total price</a:t>
            </a:r>
            <a:r>
              <a:rPr lang="en-US" sz="1800"/>
              <a:t> for cars of that color.</a:t>
            </a:r>
            <a:endParaRPr sz="1800"/>
          </a:p>
          <a:p>
            <a:pPr indent="-285750" lvl="0" marL="285750" rtl="0" algn="l">
              <a:lnSpc>
                <a:spcPct val="90000"/>
              </a:lnSpc>
              <a:spcBef>
                <a:spcPts val="0"/>
              </a:spcBef>
              <a:spcAft>
                <a:spcPts val="0"/>
              </a:spcAft>
              <a:buClr>
                <a:schemeClr val="dk1"/>
              </a:buClr>
              <a:buSzPts val="1800"/>
              <a:buFont typeface="Arial"/>
              <a:buChar char="•"/>
            </a:pPr>
            <a:r>
              <a:rPr lang="en-US" sz="1800"/>
              <a:t>Helps identify if </a:t>
            </a:r>
            <a:r>
              <a:rPr b="1" lang="en-US" sz="1800"/>
              <a:t>certain colors tend to be more expensive</a:t>
            </a:r>
            <a:r>
              <a:rPr lang="en-US" sz="1800"/>
              <a:t> in the market.</a:t>
            </a:r>
            <a:endParaRPr sz="1800"/>
          </a:p>
          <a:p>
            <a:pPr indent="-285750" lvl="0" marL="285750" rtl="0" algn="l">
              <a:lnSpc>
                <a:spcPct val="90000"/>
              </a:lnSpc>
              <a:spcBef>
                <a:spcPts val="0"/>
              </a:spcBef>
              <a:spcAft>
                <a:spcPts val="0"/>
              </a:spcAft>
              <a:buClr>
                <a:schemeClr val="dk1"/>
              </a:buClr>
              <a:buSzPts val="1800"/>
              <a:buFont typeface="Arial"/>
              <a:buChar char="•"/>
            </a:pPr>
            <a:r>
              <a:rPr lang="en-US" sz="1800"/>
              <a:t>Using vibrant colors makes it </a:t>
            </a:r>
            <a:r>
              <a:rPr b="1" lang="en-US" sz="1800"/>
              <a:t>easier to distinguish categories</a:t>
            </a:r>
            <a:r>
              <a:rPr lang="en-US" sz="1800"/>
              <a:t> and improves visualization clarity.</a:t>
            </a:r>
            <a:endParaRPr sz="1800"/>
          </a:p>
          <a:p>
            <a:pPr indent="0" lvl="0" marL="0" rtl="0" algn="l">
              <a:lnSpc>
                <a:spcPct val="90000"/>
              </a:lnSpc>
              <a:spcBef>
                <a:spcPts val="0"/>
              </a:spcBef>
              <a:spcAft>
                <a:spcPts val="0"/>
              </a:spcAft>
              <a:buClr>
                <a:schemeClr val="dk1"/>
              </a:buClr>
              <a:buSzPts val="1800"/>
              <a:buFont typeface="Avenir"/>
              <a:buNone/>
            </a:pPr>
            <a:r>
              <a:t/>
            </a:r>
            <a:endParaRPr sz="1800"/>
          </a:p>
        </p:txBody>
      </p:sp>
      <p:pic>
        <p:nvPicPr>
          <p:cNvPr descr="A screenshot of a computer screen&#10;&#10;AI-generated content may be incorrect." id="167" name="Google Shape;167;p22"/>
          <p:cNvPicPr preferRelativeResize="0"/>
          <p:nvPr>
            <p:ph idx="1" type="body"/>
          </p:nvPr>
        </p:nvPicPr>
        <p:blipFill rotWithShape="1">
          <a:blip r:embed="R487028df17aa496e">
            <a:alphaModFix/>
          </a:blip>
          <a:srcRect b="0" l="0" r="0" t="0"/>
          <a:stretch/>
        </p:blipFill>
        <p:spPr>
          <a:xfrm>
            <a:off x="1020957" y="2478024"/>
            <a:ext cx="10023323" cy="417434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3"/>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a:t>
            </a:r>
            <a:r>
              <a:rPr b="1" lang="en-US" sz="1800"/>
              <a:t>car prices vary across different manufacturers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identify </a:t>
            </a:r>
            <a:r>
              <a:rPr b="1" lang="en-US" sz="1800"/>
              <a:t>premium brands vs economical brands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Each bar represents the </a:t>
            </a:r>
            <a:r>
              <a:rPr b="1" lang="en-US" sz="1800"/>
              <a:t>average price</a:t>
            </a:r>
            <a:r>
              <a:rPr lang="en-US" sz="1800"/>
              <a:t> for that manufacturer.</a:t>
            </a:r>
            <a:endParaRPr/>
          </a:p>
          <a:p>
            <a:pPr indent="-285750" lvl="0" marL="285750" rtl="0" algn="l">
              <a:lnSpc>
                <a:spcPct val="90000"/>
              </a:lnSpc>
              <a:spcBef>
                <a:spcPts val="0"/>
              </a:spcBef>
              <a:spcAft>
                <a:spcPts val="0"/>
              </a:spcAft>
              <a:buClr>
                <a:schemeClr val="dk1"/>
              </a:buClr>
              <a:buSzPct val="100000"/>
              <a:buFont typeface="Arial"/>
              <a:buChar char="•"/>
            </a:pPr>
            <a:r>
              <a:rPr lang="en-US" sz="1800"/>
              <a:t>Outliers or large differences may indicate </a:t>
            </a:r>
            <a:r>
              <a:rPr b="1" lang="en-US" sz="1800"/>
              <a:t>specific models that are significantly more expensive</a:t>
            </a:r>
            <a:r>
              <a:rPr lang="en-US" sz="1800"/>
              <a:t> within the same brand.</a:t>
            </a:r>
            <a:endParaRPr/>
          </a:p>
          <a:p>
            <a:pPr indent="-285750" lvl="0" marL="285750" rtl="0" algn="l">
              <a:lnSpc>
                <a:spcPct val="90000"/>
              </a:lnSpc>
              <a:spcBef>
                <a:spcPts val="0"/>
              </a:spcBef>
              <a:spcAft>
                <a:spcPts val="0"/>
              </a:spcAft>
              <a:buClr>
                <a:schemeClr val="dk1"/>
              </a:buClr>
              <a:buSzPct val="100000"/>
              <a:buFont typeface="Arial"/>
              <a:buChar char="•"/>
            </a:pPr>
            <a:r>
              <a:rPr lang="en-US" sz="1800"/>
              <a:t>Useful for </a:t>
            </a:r>
            <a:r>
              <a:rPr b="1" lang="en-US" sz="1800"/>
              <a:t>market positioning analysis</a:t>
            </a:r>
            <a:r>
              <a:rPr lang="en-US" sz="1800"/>
              <a:t> and understanding </a:t>
            </a:r>
            <a:r>
              <a:rPr b="1" lang="en-US" sz="1800"/>
              <a:t>brand pricing trends</a:t>
            </a:r>
            <a:r>
              <a:rPr lang="en-US" sz="1800"/>
              <a:t>.</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descr="A graph of different colored rectangular bars&#10;&#10;AI-generated content may be incorrect." id="173" name="Google Shape;173;p23"/>
          <p:cNvPicPr preferRelativeResize="0"/>
          <p:nvPr>
            <p:ph idx="1" type="body"/>
          </p:nvPr>
        </p:nvPicPr>
        <p:blipFill rotWithShape="1">
          <a:blip r:embed="R1355d98dbbfb433f">
            <a:alphaModFix/>
          </a:blip>
          <a:srcRect b="0" l="0" r="0" t="0"/>
          <a:stretch/>
        </p:blipFill>
        <p:spPr>
          <a:xfrm>
            <a:off x="1503208" y="2478024"/>
            <a:ext cx="8923123" cy="38507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The histogram shows how </a:t>
            </a:r>
            <a:r>
              <a:rPr b="1" lang="en-US" sz="1800"/>
              <a:t>sales values are distributed</a:t>
            </a:r>
            <a:r>
              <a:rPr lang="en-US" sz="1800"/>
              <a:t> across all transactions.</a:t>
            </a:r>
            <a:endParaRPr/>
          </a:p>
          <a:p>
            <a:pPr indent="-285750" lvl="0" marL="285750" rtl="0" algn="l">
              <a:lnSpc>
                <a:spcPct val="90000"/>
              </a:lnSpc>
              <a:spcBef>
                <a:spcPts val="0"/>
              </a:spcBef>
              <a:spcAft>
                <a:spcPts val="0"/>
              </a:spcAft>
              <a:buClr>
                <a:schemeClr val="dk1"/>
              </a:buClr>
              <a:buSzPct val="100000"/>
              <a:buFont typeface="Arial"/>
              <a:buChar char="•"/>
            </a:pPr>
            <a:r>
              <a:rPr lang="en-US" sz="1800"/>
              <a:t>Most transactions tend to be </a:t>
            </a:r>
            <a:r>
              <a:rPr b="1" lang="en-US" sz="1800"/>
              <a:t>clustered at lower sales values</a:t>
            </a:r>
            <a:r>
              <a:rPr lang="en-US" sz="1800"/>
              <a:t>, while only a few transactions reach very high sales amounts.</a:t>
            </a:r>
            <a:endParaRPr/>
          </a:p>
          <a:p>
            <a:pPr indent="-285750" lvl="0" marL="285750" rtl="0" algn="l">
              <a:lnSpc>
                <a:spcPct val="90000"/>
              </a:lnSpc>
              <a:spcBef>
                <a:spcPts val="0"/>
              </a:spcBef>
              <a:spcAft>
                <a:spcPts val="0"/>
              </a:spcAft>
              <a:buClr>
                <a:schemeClr val="dk1"/>
              </a:buClr>
              <a:buSzPct val="100000"/>
              <a:buFont typeface="Arial"/>
              <a:buChar char="•"/>
            </a:pPr>
            <a:r>
              <a:rPr lang="en-US" sz="1800"/>
              <a:t>This indicates that </a:t>
            </a:r>
            <a:r>
              <a:rPr b="1" lang="en-US" sz="1800"/>
              <a:t>the majority of orders are small to medium sales</a:t>
            </a:r>
            <a:r>
              <a:rPr lang="en-US" sz="1800"/>
              <a:t>, but there are some </a:t>
            </a:r>
            <a:r>
              <a:rPr b="1" lang="en-US" sz="1800"/>
              <a:t>large sales outliers</a:t>
            </a:r>
            <a:r>
              <a:rPr lang="en-US" sz="1800"/>
              <a:t> that drive up revenue.</a:t>
            </a:r>
            <a:endParaRPr/>
          </a:p>
          <a:p>
            <a:pPr indent="-285750" lvl="0" marL="285750" rtl="0" algn="l">
              <a:lnSpc>
                <a:spcPct val="90000"/>
              </a:lnSpc>
              <a:spcBef>
                <a:spcPts val="0"/>
              </a:spcBef>
              <a:spcAft>
                <a:spcPts val="0"/>
              </a:spcAft>
              <a:buClr>
                <a:schemeClr val="dk1"/>
              </a:buClr>
              <a:buSzPct val="100000"/>
              <a:buFont typeface="Arial"/>
              <a:buChar char="•"/>
            </a:pPr>
            <a:r>
              <a:rPr lang="en-US" sz="1800"/>
              <a:t>Such a distribution is common in retail, where </a:t>
            </a:r>
            <a:r>
              <a:rPr b="1" lang="en-US" sz="1800"/>
              <a:t>everyday products sell in bulk at lower prices</a:t>
            </a:r>
            <a:r>
              <a:rPr lang="en-US" sz="1800"/>
              <a:t>, and only a few premium or bulk orders have very high sales.</a:t>
            </a:r>
            <a:endParaRPr/>
          </a:p>
          <a:p>
            <a:pPr indent="0" lvl="0" marL="0" rtl="0" algn="l">
              <a:lnSpc>
                <a:spcPct val="90000"/>
              </a:lnSpc>
              <a:spcBef>
                <a:spcPts val="0"/>
              </a:spcBef>
              <a:spcAft>
                <a:spcPts val="0"/>
              </a:spcAft>
              <a:buClr>
                <a:schemeClr val="dk1"/>
              </a:buClr>
              <a:buSzPct val="100000"/>
              <a:buFont typeface="Play"/>
              <a:buNone/>
            </a:pPr>
            <a:r>
              <a:t/>
            </a:r>
            <a:endParaRPr sz="1800"/>
          </a:p>
        </p:txBody>
      </p:sp>
      <p:pic>
        <p:nvPicPr>
          <p:cNvPr descr="A graph with numbers and lines&#10;&#10;AI-generated content may be incorrect." id="111" name="Google Shape;111;p15"/>
          <p:cNvPicPr preferRelativeResize="0"/>
          <p:nvPr>
            <p:ph idx="1" type="body"/>
          </p:nvPr>
        </p:nvPicPr>
        <p:blipFill rotWithShape="1">
          <a:blip r:embed="R0753a3cd84494402">
            <a:alphaModFix/>
          </a:blip>
          <a:srcRect b="0" l="0" r="0" t="0"/>
          <a:stretch/>
        </p:blipFill>
        <p:spPr>
          <a:xfrm>
            <a:off x="2181617" y="2477294"/>
            <a:ext cx="7974903" cy="371605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4"/>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a:t>
            </a:r>
            <a:r>
              <a:rPr b="1" lang="en-US" sz="1800"/>
              <a:t>car price varies with the number of seats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Each point represents a car, sized and colored by </a:t>
            </a:r>
            <a:r>
              <a:rPr b="1" lang="en-US" sz="1800"/>
              <a:t>seat count</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identify if </a:t>
            </a:r>
            <a:r>
              <a:rPr b="1" lang="en-US" sz="1800"/>
              <a:t>larger cars (more seats) are generally more expensive</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Outliers indicate cars that are </a:t>
            </a:r>
            <a:r>
              <a:rPr b="1" lang="en-US" sz="1800"/>
              <a:t>significantly cheaper or more expensive</a:t>
            </a:r>
            <a:r>
              <a:rPr lang="en-US" sz="1800"/>
              <a:t> than typical for their seat count.</a:t>
            </a:r>
            <a:endParaRPr/>
          </a:p>
          <a:p>
            <a:pPr indent="-285750" lvl="0" marL="285750" rtl="0" algn="l">
              <a:lnSpc>
                <a:spcPct val="90000"/>
              </a:lnSpc>
              <a:spcBef>
                <a:spcPts val="0"/>
              </a:spcBef>
              <a:spcAft>
                <a:spcPts val="0"/>
              </a:spcAft>
              <a:buClr>
                <a:schemeClr val="dk1"/>
              </a:buClr>
              <a:buSzPct val="100000"/>
              <a:buFont typeface="Arial"/>
              <a:buChar char="•"/>
            </a:pPr>
            <a:r>
              <a:rPr lang="en-US" sz="1800"/>
              <a:t>Useful for </a:t>
            </a:r>
            <a:r>
              <a:rPr b="1" lang="en-US" sz="1800"/>
              <a:t>understanding market trends in vehicle size and pricing</a:t>
            </a:r>
            <a:r>
              <a:rPr lang="en-US" sz="1800"/>
              <a:t>.</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descr="A graph of rows of seats&#10;&#10;AI-generated content may be incorrect." id="179" name="Google Shape;179;p24"/>
          <p:cNvPicPr preferRelativeResize="0"/>
          <p:nvPr>
            <p:ph idx="1" type="body"/>
          </p:nvPr>
        </p:nvPicPr>
        <p:blipFill rotWithShape="1">
          <a:blip r:embed="R0b9a6722c5a74d1c">
            <a:alphaModFix/>
          </a:blip>
          <a:srcRect b="0" l="0" r="0" t="0"/>
          <a:stretch/>
        </p:blipFill>
        <p:spPr>
          <a:xfrm>
            <a:off x="1354984" y="2478024"/>
            <a:ext cx="9689296" cy="369417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5"/>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a:t>
            </a:r>
            <a:r>
              <a:rPr b="1" lang="en-US" sz="1800"/>
              <a:t>car price varies with the number of doors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Each point represents a car, sized and colored by </a:t>
            </a:r>
            <a:r>
              <a:rPr b="1" lang="en-US" sz="1800"/>
              <a:t>number of doors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identify if </a:t>
            </a:r>
            <a:r>
              <a:rPr b="1" lang="en-US" sz="1800"/>
              <a:t>cars with more doors tend to be more expensive</a:t>
            </a:r>
            <a:r>
              <a:rPr lang="en-US" sz="1800"/>
              <a:t>, or if door count has little effect on price.</a:t>
            </a:r>
            <a:endParaRPr/>
          </a:p>
          <a:p>
            <a:pPr indent="-285750" lvl="0" marL="285750" rtl="0" algn="l">
              <a:lnSpc>
                <a:spcPct val="90000"/>
              </a:lnSpc>
              <a:spcBef>
                <a:spcPts val="0"/>
              </a:spcBef>
              <a:spcAft>
                <a:spcPts val="0"/>
              </a:spcAft>
              <a:buClr>
                <a:schemeClr val="dk1"/>
              </a:buClr>
              <a:buSzPct val="100000"/>
              <a:buFont typeface="Arial"/>
              <a:buChar char="•"/>
            </a:pPr>
            <a:r>
              <a:rPr lang="en-US" sz="1800"/>
              <a:t>Outliers indicate </a:t>
            </a:r>
            <a:r>
              <a:rPr b="1" lang="en-US" sz="1800"/>
              <a:t>specific models priced unusually high or low</a:t>
            </a:r>
            <a:r>
              <a:rPr lang="en-US" sz="1800"/>
              <a:t> for their door count.</a:t>
            </a:r>
            <a:endParaRPr/>
          </a:p>
          <a:p>
            <a:pPr indent="-285750" lvl="0" marL="285750" rtl="0" algn="l">
              <a:lnSpc>
                <a:spcPct val="90000"/>
              </a:lnSpc>
              <a:spcBef>
                <a:spcPts val="0"/>
              </a:spcBef>
              <a:spcAft>
                <a:spcPts val="0"/>
              </a:spcAft>
              <a:buClr>
                <a:schemeClr val="dk1"/>
              </a:buClr>
              <a:buSzPct val="100000"/>
              <a:buFont typeface="Arial"/>
              <a:buChar char="•"/>
            </a:pPr>
            <a:r>
              <a:rPr lang="en-US" sz="1800"/>
              <a:t>Useful for </a:t>
            </a:r>
            <a:r>
              <a:rPr b="1" lang="en-US" sz="1800"/>
              <a:t>analyzing vehicle design and pricing patterns</a:t>
            </a:r>
            <a:r>
              <a:rPr lang="en-US" sz="1800"/>
              <a:t>.</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descr="A graph of a number of doors&#10;&#10;AI-generated content may be incorrect." id="185" name="Google Shape;185;p25"/>
          <p:cNvPicPr preferRelativeResize="0"/>
          <p:nvPr>
            <p:ph idx="1" type="body"/>
          </p:nvPr>
        </p:nvPicPr>
        <p:blipFill rotWithShape="1">
          <a:blip r:embed="R1b49bb5ee0f94c81">
            <a:alphaModFix/>
          </a:blip>
          <a:srcRect b="0" l="0" r="0" t="0"/>
          <a:stretch/>
        </p:blipFill>
        <p:spPr>
          <a:xfrm>
            <a:off x="1354984" y="2478024"/>
            <a:ext cx="9689296" cy="3694176"/>
          </a:xfrm>
          <a:prstGeom prst="rect">
            <a:avLst/>
          </a:prstGeom>
          <a:noFill/>
          <a:ln>
            <a:noFill/>
          </a:ln>
        </p:spPr>
      </p:pic>
      <p:sp>
        <p:nvSpPr>
          <p:cNvPr id="186" name="Google Shape;186;p25"/>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1200">
                <a:solidFill>
                  <a:srgbClr val="888888"/>
                </a:solidFill>
              </a:rPr>
              <a:t>9/21/2025</a:t>
            </a:r>
            <a:endParaRPr/>
          </a:p>
        </p:txBody>
      </p:sp>
      <p:sp>
        <p:nvSpPr>
          <p:cNvPr id="187" name="Google Shape;187;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88" name="Google Shape;188;p25"/>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6"/>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a:t>
            </a:r>
            <a:r>
              <a:rPr b="1" lang="en-US" sz="1800"/>
              <a:t>car price varies by energy type</a:t>
            </a:r>
            <a:r>
              <a:rPr lang="en-US" sz="1800"/>
              <a:t> (Gasoline, Diesel, Electric, Hybrid, etc.).</a:t>
            </a:r>
            <a:endParaRPr/>
          </a:p>
          <a:p>
            <a:pPr indent="-285750" lvl="0" marL="285750" rtl="0" algn="l">
              <a:lnSpc>
                <a:spcPct val="90000"/>
              </a:lnSpc>
              <a:spcBef>
                <a:spcPts val="0"/>
              </a:spcBef>
              <a:spcAft>
                <a:spcPts val="0"/>
              </a:spcAft>
              <a:buClr>
                <a:schemeClr val="dk1"/>
              </a:buClr>
              <a:buSzPct val="100000"/>
              <a:buFont typeface="Arial"/>
              <a:buChar char="•"/>
            </a:pPr>
            <a:r>
              <a:rPr lang="en-US" sz="1800"/>
              <a:t>Each point represents a car, with color showing its </a:t>
            </a:r>
            <a:r>
              <a:rPr b="1" lang="en-US" sz="1800"/>
              <a:t>energy type</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identify if </a:t>
            </a:r>
            <a:r>
              <a:rPr b="1" lang="en-US" sz="1800"/>
              <a:t>electric or hybrid cars tend to be more expensive</a:t>
            </a:r>
            <a:r>
              <a:rPr lang="en-US" sz="1800"/>
              <a:t> than traditional fuel cars.</a:t>
            </a:r>
            <a:endParaRPr/>
          </a:p>
          <a:p>
            <a:pPr indent="-285750" lvl="0" marL="285750" rtl="0" algn="l">
              <a:lnSpc>
                <a:spcPct val="90000"/>
              </a:lnSpc>
              <a:spcBef>
                <a:spcPts val="0"/>
              </a:spcBef>
              <a:spcAft>
                <a:spcPts val="0"/>
              </a:spcAft>
              <a:buClr>
                <a:schemeClr val="dk1"/>
              </a:buClr>
              <a:buSzPct val="100000"/>
              <a:buFont typeface="Arial"/>
              <a:buChar char="•"/>
            </a:pPr>
            <a:r>
              <a:rPr lang="en-US" sz="1800"/>
              <a:t>Outliers indicate cars that are </a:t>
            </a:r>
            <a:r>
              <a:rPr b="1" lang="en-US" sz="1800"/>
              <a:t>significantly cheaper or more expensive</a:t>
            </a:r>
            <a:r>
              <a:rPr lang="en-US" sz="1800"/>
              <a:t> than typical for their energy type.</a:t>
            </a:r>
            <a:endParaRPr/>
          </a:p>
          <a:p>
            <a:pPr indent="-285750" lvl="0" marL="285750" rtl="0" algn="l">
              <a:lnSpc>
                <a:spcPct val="90000"/>
              </a:lnSpc>
              <a:spcBef>
                <a:spcPts val="0"/>
              </a:spcBef>
              <a:spcAft>
                <a:spcPts val="0"/>
              </a:spcAft>
              <a:buClr>
                <a:schemeClr val="dk1"/>
              </a:buClr>
              <a:buSzPct val="100000"/>
              <a:buFont typeface="Arial"/>
              <a:buChar char="•"/>
            </a:pPr>
            <a:r>
              <a:rPr lang="en-US" sz="1800"/>
              <a:t>Useful for </a:t>
            </a:r>
            <a:r>
              <a:rPr b="1" lang="en-US" sz="1800"/>
              <a:t>analyzing the impact of fuel type on pricing and market trends</a:t>
            </a:r>
            <a:r>
              <a:rPr lang="en-US" sz="1800"/>
              <a:t>.</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id="194" name="Google Shape;194;p26"/>
          <p:cNvPicPr preferRelativeResize="0"/>
          <p:nvPr>
            <p:ph idx="1" type="body"/>
          </p:nvPr>
        </p:nvPicPr>
        <p:blipFill rotWithShape="1">
          <a:blip r:embed="R79d24d1a46b345c6">
            <a:alphaModFix/>
          </a:blip>
          <a:srcRect b="0" l="0" r="0" t="0"/>
          <a:stretch/>
        </p:blipFill>
        <p:spPr>
          <a:xfrm>
            <a:off x="1430139" y="2478024"/>
            <a:ext cx="9152767" cy="3694176"/>
          </a:xfrm>
          <a:prstGeom prst="rect">
            <a:avLst/>
          </a:prstGeom>
          <a:noFill/>
          <a:ln>
            <a:noFill/>
          </a:ln>
        </p:spPr>
      </p:pic>
      <p:sp>
        <p:nvSpPr>
          <p:cNvPr id="195" name="Google Shape;195;p26"/>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1200">
                <a:solidFill>
                  <a:srgbClr val="888888"/>
                </a:solidFill>
              </a:rPr>
              <a:t>9/21/2025</a:t>
            </a:r>
            <a:endParaRPr/>
          </a:p>
        </p:txBody>
      </p:sp>
      <p:sp>
        <p:nvSpPr>
          <p:cNvPr id="196" name="Google Shape;196;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97" name="Google Shape;197;p26"/>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7"/>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a:bodyPr>
          <a:lstStyle/>
          <a:p>
            <a:pPr indent="-285750" lvl="0" marL="285750" rtl="0" algn="l">
              <a:lnSpc>
                <a:spcPct val="90000"/>
              </a:lnSpc>
              <a:spcBef>
                <a:spcPts val="0"/>
              </a:spcBef>
              <a:spcAft>
                <a:spcPts val="0"/>
              </a:spcAft>
              <a:buClr>
                <a:schemeClr val="dk1"/>
              </a:buClr>
              <a:buSzPts val="1800"/>
              <a:buFont typeface="Arial"/>
              <a:buChar char="•"/>
            </a:pPr>
            <a:r>
              <a:rPr lang="en-US" sz="1800"/>
              <a:t>Shows the </a:t>
            </a:r>
            <a:r>
              <a:rPr b="1" lang="en-US" sz="1800"/>
              <a:t>proportion of cars in each sale status</a:t>
            </a:r>
            <a:r>
              <a:rPr lang="en-US" sz="1800"/>
              <a:t> (Sold, Available, Reserved, etc.).</a:t>
            </a:r>
            <a:endParaRPr/>
          </a:p>
          <a:p>
            <a:pPr indent="-285750" lvl="0" marL="285750" rtl="0" algn="l">
              <a:lnSpc>
                <a:spcPct val="90000"/>
              </a:lnSpc>
              <a:spcBef>
                <a:spcPts val="0"/>
              </a:spcBef>
              <a:spcAft>
                <a:spcPts val="0"/>
              </a:spcAft>
              <a:buClr>
                <a:schemeClr val="dk1"/>
              </a:buClr>
              <a:buSzPts val="1800"/>
              <a:buFont typeface="Arial"/>
              <a:buChar char="•"/>
            </a:pPr>
            <a:r>
              <a:rPr lang="en-US" sz="1800"/>
              <a:t>Each slice represents the </a:t>
            </a:r>
            <a:r>
              <a:rPr b="1" lang="en-US" sz="1800"/>
              <a:t>percentage of cars</a:t>
            </a:r>
            <a:r>
              <a:rPr lang="en-US" sz="1800"/>
              <a:t> in that category.</a:t>
            </a:r>
            <a:endParaRPr/>
          </a:p>
          <a:p>
            <a:pPr indent="-285750" lvl="0" marL="285750" rtl="0" algn="l">
              <a:lnSpc>
                <a:spcPct val="90000"/>
              </a:lnSpc>
              <a:spcBef>
                <a:spcPts val="0"/>
              </a:spcBef>
              <a:spcAft>
                <a:spcPts val="0"/>
              </a:spcAft>
              <a:buClr>
                <a:schemeClr val="dk1"/>
              </a:buClr>
              <a:buSzPts val="1800"/>
              <a:buFont typeface="Arial"/>
              <a:buChar char="•"/>
            </a:pPr>
            <a:r>
              <a:rPr lang="en-US" sz="1800"/>
              <a:t>Helps identify </a:t>
            </a:r>
            <a:r>
              <a:rPr b="1" lang="en-US" sz="1800"/>
              <a:t>how many cars have been sold vs still available</a:t>
            </a:r>
            <a:r>
              <a:rPr lang="en-US" sz="1800"/>
              <a:t>.</a:t>
            </a:r>
            <a:endParaRPr/>
          </a:p>
          <a:p>
            <a:pPr indent="-285750" lvl="0" marL="285750" rtl="0" algn="l">
              <a:lnSpc>
                <a:spcPct val="90000"/>
              </a:lnSpc>
              <a:spcBef>
                <a:spcPts val="0"/>
              </a:spcBef>
              <a:spcAft>
                <a:spcPts val="0"/>
              </a:spcAft>
              <a:buClr>
                <a:schemeClr val="dk1"/>
              </a:buClr>
              <a:buSzPts val="1800"/>
              <a:buFont typeface="Arial"/>
              <a:buChar char="•"/>
            </a:pPr>
            <a:r>
              <a:rPr lang="en-US" sz="1800"/>
              <a:t>Useful for </a:t>
            </a:r>
            <a:r>
              <a:rPr b="1" lang="en-US" sz="1800"/>
              <a:t>inventory analysis</a:t>
            </a:r>
            <a:r>
              <a:rPr lang="en-US" sz="1800"/>
              <a:t> and understanding the </a:t>
            </a:r>
            <a:r>
              <a:rPr b="1" lang="en-US" sz="1800"/>
              <a:t>sales performance</a:t>
            </a:r>
            <a:r>
              <a:rPr lang="en-US" sz="1800"/>
              <a:t> of the dealership.</a:t>
            </a:r>
            <a:endParaRPr/>
          </a:p>
          <a:p>
            <a:pPr indent="0" lvl="0" marL="0" rtl="0" algn="l">
              <a:lnSpc>
                <a:spcPct val="90000"/>
              </a:lnSpc>
              <a:spcBef>
                <a:spcPts val="0"/>
              </a:spcBef>
              <a:spcAft>
                <a:spcPts val="0"/>
              </a:spcAft>
              <a:buClr>
                <a:schemeClr val="dk1"/>
              </a:buClr>
              <a:buSzPts val="1800"/>
              <a:buFont typeface="Avenir"/>
              <a:buNone/>
            </a:pPr>
            <a:r>
              <a:t/>
            </a:r>
            <a:endParaRPr sz="1800"/>
          </a:p>
        </p:txBody>
      </p:sp>
      <p:pic>
        <p:nvPicPr>
          <p:cNvPr descr="A blue and red pie chart&#10;&#10;AI-generated content may be incorrect." id="203" name="Google Shape;203;p27"/>
          <p:cNvPicPr preferRelativeResize="0"/>
          <p:nvPr>
            <p:ph idx="1" type="body"/>
          </p:nvPr>
        </p:nvPicPr>
        <p:blipFill rotWithShape="1">
          <a:blip r:embed="R9e04ede687124a3e">
            <a:alphaModFix/>
          </a:blip>
          <a:srcRect b="0" l="0" r="0" t="0"/>
          <a:stretch/>
        </p:blipFill>
        <p:spPr>
          <a:xfrm>
            <a:off x="1354984" y="2478024"/>
            <a:ext cx="9689296" cy="3694176"/>
          </a:xfrm>
          <a:prstGeom prst="rect">
            <a:avLst/>
          </a:prstGeom>
          <a:noFill/>
          <a:ln>
            <a:noFill/>
          </a:ln>
        </p:spPr>
      </p:pic>
      <p:sp>
        <p:nvSpPr>
          <p:cNvPr id="204" name="Google Shape;204;p27"/>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1200">
                <a:solidFill>
                  <a:srgbClr val="888888"/>
                </a:solidFill>
              </a:rPr>
              <a:t>9/21/2025</a:t>
            </a:r>
            <a:endParaRPr/>
          </a:p>
        </p:txBody>
      </p:sp>
      <p:sp>
        <p:nvSpPr>
          <p:cNvPr id="205" name="Google Shape;205;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206" name="Google Shape;206;p27"/>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8"/>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a:t>
            </a:r>
            <a:r>
              <a:rPr b="1" lang="en-US" sz="1800"/>
              <a:t>car price varies with the sales rating</a:t>
            </a:r>
            <a:r>
              <a:rPr lang="en-US" sz="1800"/>
              <a:t> of the sales agent.</a:t>
            </a:r>
            <a:endParaRPr/>
          </a:p>
          <a:p>
            <a:pPr indent="-285750" lvl="0" marL="285750" rtl="0" algn="l">
              <a:lnSpc>
                <a:spcPct val="90000"/>
              </a:lnSpc>
              <a:spcBef>
                <a:spcPts val="0"/>
              </a:spcBef>
              <a:spcAft>
                <a:spcPts val="0"/>
              </a:spcAft>
              <a:buClr>
                <a:schemeClr val="dk1"/>
              </a:buClr>
              <a:buSzPct val="100000"/>
              <a:buFont typeface="Arial"/>
              <a:buChar char="•"/>
            </a:pPr>
            <a:r>
              <a:rPr lang="en-US" sz="1800"/>
              <a:t>Each point represents a car, sized and colored by </a:t>
            </a:r>
            <a:r>
              <a:rPr b="1" lang="en-US" sz="1800"/>
              <a:t>Sales Rating</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identify if </a:t>
            </a:r>
            <a:r>
              <a:rPr b="1" lang="en-US" sz="1800"/>
              <a:t>higher-rated sales agents tend to sell higher-priced cars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Outliers indicate cars that were </a:t>
            </a:r>
            <a:r>
              <a:rPr b="1" lang="en-US" sz="1800"/>
              <a:t>sold at unusually high or low prices</a:t>
            </a:r>
            <a:r>
              <a:rPr lang="en-US" sz="1800"/>
              <a:t> relative to the sales rating.</a:t>
            </a:r>
            <a:endParaRPr/>
          </a:p>
          <a:p>
            <a:pPr indent="-285750" lvl="0" marL="285750" rtl="0" algn="l">
              <a:lnSpc>
                <a:spcPct val="90000"/>
              </a:lnSpc>
              <a:spcBef>
                <a:spcPts val="0"/>
              </a:spcBef>
              <a:spcAft>
                <a:spcPts val="0"/>
              </a:spcAft>
              <a:buClr>
                <a:schemeClr val="dk1"/>
              </a:buClr>
              <a:buSzPct val="100000"/>
              <a:buFont typeface="Arial"/>
              <a:buChar char="•"/>
            </a:pPr>
            <a:r>
              <a:rPr lang="en-US" sz="1800"/>
              <a:t>Useful for </a:t>
            </a:r>
            <a:r>
              <a:rPr b="1" lang="en-US" sz="1800"/>
              <a:t>analyzing the impact of sales agent performance on pricing and sales outcomes</a:t>
            </a:r>
            <a:r>
              <a:rPr lang="en-US" sz="1800"/>
              <a:t>.</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descr="A graph of sales rating&#10;&#10;AI-generated content may be incorrect." id="212" name="Google Shape;212;p28"/>
          <p:cNvPicPr preferRelativeResize="0"/>
          <p:nvPr>
            <p:ph idx="1" type="body"/>
          </p:nvPr>
        </p:nvPicPr>
        <p:blipFill rotWithShape="1">
          <a:blip r:embed="R9fb3293925c84dd8">
            <a:alphaModFix/>
          </a:blip>
          <a:srcRect b="0" l="0" r="0" t="0"/>
          <a:stretch/>
        </p:blipFill>
        <p:spPr>
          <a:xfrm>
            <a:off x="1354984" y="2478024"/>
            <a:ext cx="9689296" cy="3694176"/>
          </a:xfrm>
          <a:prstGeom prst="rect">
            <a:avLst/>
          </a:prstGeom>
          <a:noFill/>
          <a:ln>
            <a:noFill/>
          </a:ln>
        </p:spPr>
      </p:pic>
      <p:sp>
        <p:nvSpPr>
          <p:cNvPr id="213" name="Google Shape;213;p28"/>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1200">
                <a:solidFill>
                  <a:srgbClr val="888888"/>
                </a:solidFill>
              </a:rPr>
              <a:t>9/21/2025</a:t>
            </a:r>
            <a:endParaRPr/>
          </a:p>
        </p:txBody>
      </p:sp>
      <p:sp>
        <p:nvSpPr>
          <p:cNvPr id="214" name="Google Shape;214;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215" name="Google Shape;215;p28"/>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9"/>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a:t>
            </a:r>
            <a:r>
              <a:rPr b="1" lang="en-US" sz="1800"/>
              <a:t>car price varies with the sales commission</a:t>
            </a:r>
            <a:r>
              <a:rPr lang="en-US" sz="1800"/>
              <a:t> received by the agent.</a:t>
            </a:r>
            <a:endParaRPr/>
          </a:p>
          <a:p>
            <a:pPr indent="-285750" lvl="0" marL="285750" rtl="0" algn="l">
              <a:lnSpc>
                <a:spcPct val="90000"/>
              </a:lnSpc>
              <a:spcBef>
                <a:spcPts val="0"/>
              </a:spcBef>
              <a:spcAft>
                <a:spcPts val="0"/>
              </a:spcAft>
              <a:buClr>
                <a:schemeClr val="dk1"/>
              </a:buClr>
              <a:buSzPct val="100000"/>
              <a:buFont typeface="Arial"/>
              <a:buChar char="•"/>
            </a:pPr>
            <a:r>
              <a:rPr lang="en-US" sz="1800"/>
              <a:t>Each point represents a car, sized and colored by </a:t>
            </a:r>
            <a:r>
              <a:rPr b="1" lang="en-US" sz="1800"/>
              <a:t>Sales Commission</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identify if </a:t>
            </a:r>
            <a:r>
              <a:rPr b="1" lang="en-US" sz="1800"/>
              <a:t>higher-priced cars lead to higher commissions</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Outliers indicate cars with </a:t>
            </a:r>
            <a:r>
              <a:rPr b="1" lang="en-US" sz="1800"/>
              <a:t>unusually high or low commissions relative to their price</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Useful for </a:t>
            </a:r>
            <a:r>
              <a:rPr b="1" lang="en-US" sz="1800"/>
              <a:t>analyzing the relationship between pricing and sales incentives</a:t>
            </a:r>
            <a:r>
              <a:rPr lang="en-US" sz="1800"/>
              <a:t>.</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id="221" name="Google Shape;221;p29"/>
          <p:cNvPicPr preferRelativeResize="0"/>
          <p:nvPr>
            <p:ph idx="1" type="body"/>
          </p:nvPr>
        </p:nvPicPr>
        <p:blipFill rotWithShape="1">
          <a:blip r:embed="R9851f6154c0e4550">
            <a:alphaModFix/>
          </a:blip>
          <a:srcRect b="0" l="0" r="0" t="0"/>
          <a:stretch/>
        </p:blipFill>
        <p:spPr>
          <a:xfrm>
            <a:off x="1354984" y="2478024"/>
            <a:ext cx="9689296" cy="3694176"/>
          </a:xfrm>
          <a:prstGeom prst="rect">
            <a:avLst/>
          </a:prstGeom>
          <a:noFill/>
          <a:ln>
            <a:noFill/>
          </a:ln>
        </p:spPr>
      </p:pic>
      <p:sp>
        <p:nvSpPr>
          <p:cNvPr id="222" name="Google Shape;222;p29"/>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1200">
                <a:solidFill>
                  <a:srgbClr val="888888"/>
                </a:solidFill>
              </a:rPr>
              <a:t>9/21/2025</a:t>
            </a:r>
            <a:endParaRPr/>
          </a:p>
        </p:txBody>
      </p:sp>
      <p:sp>
        <p:nvSpPr>
          <p:cNvPr id="223" name="Google Shape;223;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224" name="Google Shape;224;p29"/>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0"/>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a:bodyPr>
          <a:lstStyle/>
          <a:p>
            <a:pPr indent="-285750" lvl="0" marL="285750" rtl="0" algn="l">
              <a:lnSpc>
                <a:spcPct val="90000"/>
              </a:lnSpc>
              <a:spcBef>
                <a:spcPts val="0"/>
              </a:spcBef>
              <a:spcAft>
                <a:spcPts val="0"/>
              </a:spcAft>
              <a:buClr>
                <a:schemeClr val="dk1"/>
              </a:buClr>
              <a:buSzPts val="1800"/>
              <a:buFont typeface="Arial"/>
              <a:buChar char="•"/>
            </a:pPr>
            <a:r>
              <a:rPr lang="en-US" sz="1800"/>
              <a:t>Shows the </a:t>
            </a:r>
            <a:r>
              <a:rPr b="1" lang="en-US" sz="1800"/>
              <a:t>count of cars for each feedback category</a:t>
            </a:r>
            <a:r>
              <a:rPr lang="en-US" sz="1800"/>
              <a:t> (Positive, Neutral, Negative, etc.).</a:t>
            </a:r>
            <a:endParaRPr/>
          </a:p>
          <a:p>
            <a:pPr indent="-285750" lvl="0" marL="285750" rtl="0" algn="l">
              <a:lnSpc>
                <a:spcPct val="90000"/>
              </a:lnSpc>
              <a:spcBef>
                <a:spcPts val="0"/>
              </a:spcBef>
              <a:spcAft>
                <a:spcPts val="0"/>
              </a:spcAft>
              <a:buClr>
                <a:schemeClr val="dk1"/>
              </a:buClr>
              <a:buSzPts val="1800"/>
              <a:buFont typeface="Arial"/>
              <a:buChar char="•"/>
            </a:pPr>
            <a:r>
              <a:rPr lang="en-US" sz="1800"/>
              <a:t>Each bar represents the </a:t>
            </a:r>
            <a:r>
              <a:rPr b="1" lang="en-US" sz="1800"/>
              <a:t>number of cars with that feedback</a:t>
            </a:r>
            <a:r>
              <a:rPr lang="en-US" sz="1800"/>
              <a:t>.</a:t>
            </a:r>
            <a:endParaRPr/>
          </a:p>
          <a:p>
            <a:pPr indent="-285750" lvl="0" marL="285750" rtl="0" algn="l">
              <a:lnSpc>
                <a:spcPct val="90000"/>
              </a:lnSpc>
              <a:spcBef>
                <a:spcPts val="0"/>
              </a:spcBef>
              <a:spcAft>
                <a:spcPts val="0"/>
              </a:spcAft>
              <a:buClr>
                <a:schemeClr val="dk1"/>
              </a:buClr>
              <a:buSzPts val="1800"/>
              <a:buFont typeface="Arial"/>
              <a:buChar char="•"/>
            </a:pPr>
            <a:r>
              <a:rPr lang="en-US" sz="1800"/>
              <a:t>Helps identify the </a:t>
            </a:r>
            <a:r>
              <a:rPr b="1" lang="en-US" sz="1800"/>
              <a:t>overall customer satisfaction trend</a:t>
            </a:r>
            <a:r>
              <a:rPr lang="en-US" sz="1800"/>
              <a:t> in the dataset.</a:t>
            </a:r>
            <a:endParaRPr/>
          </a:p>
          <a:p>
            <a:pPr indent="-285750" lvl="0" marL="285750" rtl="0" algn="l">
              <a:lnSpc>
                <a:spcPct val="90000"/>
              </a:lnSpc>
              <a:spcBef>
                <a:spcPts val="0"/>
              </a:spcBef>
              <a:spcAft>
                <a:spcPts val="0"/>
              </a:spcAft>
              <a:buClr>
                <a:schemeClr val="dk1"/>
              </a:buClr>
              <a:buSzPts val="1800"/>
              <a:buFont typeface="Arial"/>
              <a:buChar char="•"/>
            </a:pPr>
            <a:r>
              <a:rPr lang="en-US" sz="1800"/>
              <a:t>Useful for </a:t>
            </a:r>
            <a:r>
              <a:rPr b="1" lang="en-US" sz="1800"/>
              <a:t>assessing sales performance and customer experience</a:t>
            </a:r>
            <a:r>
              <a:rPr lang="en-US" sz="1800"/>
              <a:t>.</a:t>
            </a:r>
            <a:endParaRPr/>
          </a:p>
          <a:p>
            <a:pPr indent="0" lvl="0" marL="0" rtl="0" algn="l">
              <a:lnSpc>
                <a:spcPct val="90000"/>
              </a:lnSpc>
              <a:spcBef>
                <a:spcPts val="0"/>
              </a:spcBef>
              <a:spcAft>
                <a:spcPts val="0"/>
              </a:spcAft>
              <a:buClr>
                <a:schemeClr val="dk1"/>
              </a:buClr>
              <a:buSzPts val="1800"/>
              <a:buFont typeface="Avenir"/>
              <a:buNone/>
            </a:pPr>
            <a:r>
              <a:t/>
            </a:r>
            <a:endParaRPr sz="1800"/>
          </a:p>
        </p:txBody>
      </p:sp>
      <p:pic>
        <p:nvPicPr>
          <p:cNvPr descr="A graph of different colored rectangular bars&#10;&#10;AI-generated content may be incorrect." id="230" name="Google Shape;230;p30"/>
          <p:cNvPicPr preferRelativeResize="0"/>
          <p:nvPr>
            <p:ph idx="1" type="body"/>
          </p:nvPr>
        </p:nvPicPr>
        <p:blipFill rotWithShape="1">
          <a:blip r:embed="Rb481f5df9b7447cd">
            <a:alphaModFix/>
          </a:blip>
          <a:srcRect b="0" l="0" r="0" t="0"/>
          <a:stretch/>
        </p:blipFill>
        <p:spPr>
          <a:xfrm>
            <a:off x="1641976" y="2478024"/>
            <a:ext cx="9182547" cy="3694176"/>
          </a:xfrm>
          <a:prstGeom prst="rect">
            <a:avLst/>
          </a:prstGeom>
          <a:noFill/>
          <a:ln>
            <a:noFill/>
          </a:ln>
        </p:spPr>
      </p:pic>
      <p:sp>
        <p:nvSpPr>
          <p:cNvPr id="231" name="Google Shape;231;p30"/>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1200">
                <a:solidFill>
                  <a:srgbClr val="888888"/>
                </a:solidFill>
              </a:rPr>
              <a:t>9/21/2025</a:t>
            </a:r>
            <a:endParaRPr/>
          </a:p>
        </p:txBody>
      </p:sp>
      <p:sp>
        <p:nvSpPr>
          <p:cNvPr id="232" name="Google Shape;232;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233" name="Google Shape;233;p30"/>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1"/>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how </a:t>
            </a:r>
            <a:r>
              <a:rPr b="1" lang="en-US" sz="1800"/>
              <a:t>car prices vary with customer feedback</a:t>
            </a:r>
            <a:r>
              <a:rPr lang="en-US" sz="1800"/>
              <a:t> (Positive, Neutral, Negative, etc.).</a:t>
            </a:r>
            <a:endParaRPr/>
          </a:p>
          <a:p>
            <a:pPr indent="-285750" lvl="0" marL="285750" rtl="0" algn="l">
              <a:lnSpc>
                <a:spcPct val="90000"/>
              </a:lnSpc>
              <a:spcBef>
                <a:spcPts val="0"/>
              </a:spcBef>
              <a:spcAft>
                <a:spcPts val="0"/>
              </a:spcAft>
              <a:buClr>
                <a:schemeClr val="dk1"/>
              </a:buClr>
              <a:buSzPct val="100000"/>
              <a:buFont typeface="Arial"/>
              <a:buChar char="•"/>
            </a:pPr>
            <a:r>
              <a:rPr lang="en-US" sz="1800"/>
              <a:t>Each bar represents the </a:t>
            </a:r>
            <a:r>
              <a:rPr b="1" lang="en-US" sz="1800"/>
              <a:t>average or total price</a:t>
            </a:r>
            <a:r>
              <a:rPr lang="en-US" sz="1800"/>
              <a:t> for cars in that feedback category.</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identify if </a:t>
            </a:r>
            <a:r>
              <a:rPr b="1" lang="en-US" sz="1800"/>
              <a:t>higher-priced cars tend to receive better feedback</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Outliers indicate </a:t>
            </a:r>
            <a:r>
              <a:rPr b="1" lang="en-US" sz="1800"/>
              <a:t>cars with unusual pricing relative to feedback</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Useful for </a:t>
            </a:r>
            <a:r>
              <a:rPr b="1" lang="en-US" sz="1800"/>
              <a:t>analyzing the relationship between pricing and customer satisfaction</a:t>
            </a:r>
            <a:r>
              <a:rPr lang="en-US" sz="1800"/>
              <a:t>.</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id="239" name="Google Shape;239;p31"/>
          <p:cNvPicPr preferRelativeResize="0"/>
          <p:nvPr>
            <p:ph idx="1" type="body"/>
          </p:nvPr>
        </p:nvPicPr>
        <p:blipFill rotWithShape="1">
          <a:blip r:embed="R3d14e46bb28a4041">
            <a:alphaModFix/>
          </a:blip>
          <a:srcRect b="0" l="0" r="0" t="0"/>
          <a:stretch/>
        </p:blipFill>
        <p:spPr>
          <a:xfrm>
            <a:off x="1354984" y="2478024"/>
            <a:ext cx="9689296" cy="3694176"/>
          </a:xfrm>
          <a:prstGeom prst="rect">
            <a:avLst/>
          </a:prstGeom>
          <a:noFill/>
          <a:ln>
            <a:noFill/>
          </a:ln>
        </p:spPr>
      </p:pic>
      <p:sp>
        <p:nvSpPr>
          <p:cNvPr id="240" name="Google Shape;240;p31"/>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1200">
                <a:solidFill>
                  <a:srgbClr val="888888"/>
                </a:solidFill>
              </a:rPr>
              <a:t>9/21/2025</a:t>
            </a:r>
            <a:endParaRPr/>
          </a:p>
        </p:txBody>
      </p:sp>
      <p:sp>
        <p:nvSpPr>
          <p:cNvPr id="241" name="Google Shape;241;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242" name="Google Shape;242;p31"/>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2"/>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Shows the </a:t>
            </a:r>
            <a:r>
              <a:rPr b="1" lang="en-US" sz="1800"/>
              <a:t>strength and direction of linear relationships</a:t>
            </a:r>
            <a:r>
              <a:rPr lang="en-US" sz="1800"/>
              <a:t> between numeric features (Price-$, Mileage-KM, Engine Power-HP, Margin-%).</a:t>
            </a:r>
            <a:endParaRPr/>
          </a:p>
          <a:p>
            <a:pPr indent="-285750" lvl="0" marL="285750" rtl="0" algn="l">
              <a:lnSpc>
                <a:spcPct val="90000"/>
              </a:lnSpc>
              <a:spcBef>
                <a:spcPts val="0"/>
              </a:spcBef>
              <a:spcAft>
                <a:spcPts val="0"/>
              </a:spcAft>
              <a:buClr>
                <a:schemeClr val="dk1"/>
              </a:buClr>
              <a:buSzPct val="100000"/>
              <a:buFont typeface="Arial"/>
              <a:buChar char="•"/>
            </a:pPr>
            <a:r>
              <a:rPr b="1" lang="en-US" sz="1800"/>
              <a:t>Positive correlation (close to +1):</a:t>
            </a:r>
            <a:r>
              <a:rPr lang="en-US" sz="1800"/>
              <a:t> when one feature increases, the other tends to increase.</a:t>
            </a:r>
            <a:endParaRPr/>
          </a:p>
          <a:p>
            <a:pPr indent="-285750" lvl="0" marL="285750" rtl="0" algn="l">
              <a:lnSpc>
                <a:spcPct val="90000"/>
              </a:lnSpc>
              <a:spcBef>
                <a:spcPts val="0"/>
              </a:spcBef>
              <a:spcAft>
                <a:spcPts val="0"/>
              </a:spcAft>
              <a:buClr>
                <a:schemeClr val="dk1"/>
              </a:buClr>
              <a:buSzPct val="100000"/>
              <a:buFont typeface="Arial"/>
              <a:buChar char="•"/>
            </a:pPr>
            <a:r>
              <a:rPr b="1" lang="en-US" sz="1800"/>
              <a:t>Negative correlation (close to -1):</a:t>
            </a:r>
            <a:r>
              <a:rPr lang="en-US" sz="1800"/>
              <a:t> when one feature increases, the other tends to decrease.</a:t>
            </a:r>
            <a:endParaRPr/>
          </a:p>
          <a:p>
            <a:pPr indent="-285750" lvl="0" marL="285750" rtl="0" algn="l">
              <a:lnSpc>
                <a:spcPct val="90000"/>
              </a:lnSpc>
              <a:spcBef>
                <a:spcPts val="0"/>
              </a:spcBef>
              <a:spcAft>
                <a:spcPts val="0"/>
              </a:spcAft>
              <a:buClr>
                <a:schemeClr val="dk1"/>
              </a:buClr>
              <a:buSzPct val="100000"/>
              <a:buFont typeface="Arial"/>
              <a:buChar char="•"/>
            </a:pPr>
            <a:r>
              <a:rPr b="1" lang="en-US" sz="1800"/>
              <a:t>Values near 0:</a:t>
            </a:r>
            <a:r>
              <a:rPr lang="en-US" sz="1800"/>
              <a:t> little or no linear relationship.</a:t>
            </a:r>
            <a:endParaRPr/>
          </a:p>
          <a:p>
            <a:pPr indent="-285750" lvl="0" marL="285750" rtl="0" algn="l">
              <a:lnSpc>
                <a:spcPct val="90000"/>
              </a:lnSpc>
              <a:spcBef>
                <a:spcPts val="0"/>
              </a:spcBef>
              <a:spcAft>
                <a:spcPts val="0"/>
              </a:spcAft>
              <a:buClr>
                <a:schemeClr val="dk1"/>
              </a:buClr>
              <a:buSzPct val="100000"/>
              <a:buFont typeface="Arial"/>
              <a:buChar char="•"/>
            </a:pPr>
            <a:r>
              <a:rPr lang="en-US" sz="1800"/>
              <a:t>Helps identify </a:t>
            </a:r>
            <a:r>
              <a:rPr b="1" lang="en-US" sz="1800"/>
              <a:t>key factors influencing price</a:t>
            </a:r>
            <a:r>
              <a:rPr lang="en-US" sz="1800"/>
              <a:t> and guide further analysis.</a:t>
            </a:r>
            <a:endParaRPr/>
          </a:p>
          <a:p>
            <a:pPr indent="0" lvl="0" marL="0" rtl="0" algn="l">
              <a:lnSpc>
                <a:spcPct val="90000"/>
              </a:lnSpc>
              <a:spcBef>
                <a:spcPts val="0"/>
              </a:spcBef>
              <a:spcAft>
                <a:spcPts val="0"/>
              </a:spcAft>
              <a:buClr>
                <a:schemeClr val="dk1"/>
              </a:buClr>
              <a:buSzPct val="100000"/>
              <a:buFont typeface="Avenir"/>
              <a:buNone/>
            </a:pPr>
            <a:r>
              <a:t/>
            </a:r>
            <a:endParaRPr sz="1800"/>
          </a:p>
        </p:txBody>
      </p:sp>
      <p:pic>
        <p:nvPicPr>
          <p:cNvPr descr="A screenshot of a graph&#10;&#10;AI-generated content may be incorrect." id="248" name="Google Shape;248;p32"/>
          <p:cNvPicPr preferRelativeResize="0"/>
          <p:nvPr>
            <p:ph idx="1" type="body"/>
          </p:nvPr>
        </p:nvPicPr>
        <p:blipFill rotWithShape="1">
          <a:blip r:embed="Rac2ef7db54f04980">
            <a:alphaModFix/>
          </a:blip>
          <a:srcRect b="0" l="0" r="0" t="0"/>
          <a:stretch/>
        </p:blipFill>
        <p:spPr>
          <a:xfrm>
            <a:off x="1989358" y="2478024"/>
            <a:ext cx="8308489" cy="3694176"/>
          </a:xfrm>
          <a:prstGeom prst="rect">
            <a:avLst/>
          </a:prstGeom>
          <a:noFill/>
          <a:ln>
            <a:noFill/>
          </a:ln>
        </p:spPr>
      </p:pic>
      <p:sp>
        <p:nvSpPr>
          <p:cNvPr id="249" name="Google Shape;249;p32"/>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1200">
                <a:solidFill>
                  <a:srgbClr val="888888"/>
                </a:solidFill>
              </a:rPr>
              <a:t>9/21/2025</a:t>
            </a:r>
            <a:endParaRPr/>
          </a:p>
        </p:txBody>
      </p:sp>
      <p:sp>
        <p:nvSpPr>
          <p:cNvPr id="250" name="Google Shape;250;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251" name="Google Shape;251;p32"/>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3"/>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a:bodyPr>
          <a:lstStyle/>
          <a:p>
            <a:pPr indent="-285750" lvl="0" marL="285750" rtl="0" algn="l">
              <a:lnSpc>
                <a:spcPct val="90000"/>
              </a:lnSpc>
              <a:spcBef>
                <a:spcPts val="0"/>
              </a:spcBef>
              <a:spcAft>
                <a:spcPts val="0"/>
              </a:spcAft>
              <a:buClr>
                <a:schemeClr val="dk1"/>
              </a:buClr>
              <a:buSzPts val="1600"/>
              <a:buFont typeface="Arial"/>
              <a:buChar char="•"/>
            </a:pPr>
            <a:r>
              <a:rPr lang="en-US" sz="1600"/>
              <a:t>Shows the </a:t>
            </a:r>
            <a:r>
              <a:rPr b="1" lang="en-US" sz="1600"/>
              <a:t>10 cars with the highest total prices</a:t>
            </a:r>
            <a:r>
              <a:rPr lang="en-US" sz="1600"/>
              <a:t> in the dataset.</a:t>
            </a:r>
            <a:endParaRPr/>
          </a:p>
          <a:p>
            <a:pPr indent="-285750" lvl="0" marL="285750" rtl="0" algn="l">
              <a:lnSpc>
                <a:spcPct val="90000"/>
              </a:lnSpc>
              <a:spcBef>
                <a:spcPts val="0"/>
              </a:spcBef>
              <a:spcAft>
                <a:spcPts val="0"/>
              </a:spcAft>
              <a:buClr>
                <a:schemeClr val="dk1"/>
              </a:buClr>
              <a:buSzPts val="1600"/>
              <a:buFont typeface="Arial"/>
              <a:buChar char="•"/>
            </a:pPr>
            <a:r>
              <a:rPr lang="en-US" sz="1600"/>
              <a:t>Each bar represents a </a:t>
            </a:r>
            <a:r>
              <a:rPr b="1" lang="en-US" sz="1600"/>
              <a:t>car name combined with its distributor</a:t>
            </a:r>
            <a:r>
              <a:rPr lang="en-US" sz="1600"/>
              <a:t>.</a:t>
            </a:r>
            <a:endParaRPr/>
          </a:p>
          <a:p>
            <a:pPr indent="-285750" lvl="0" marL="285750" rtl="0" algn="l">
              <a:lnSpc>
                <a:spcPct val="90000"/>
              </a:lnSpc>
              <a:spcBef>
                <a:spcPts val="0"/>
              </a:spcBef>
              <a:spcAft>
                <a:spcPts val="0"/>
              </a:spcAft>
              <a:buClr>
                <a:schemeClr val="dk1"/>
              </a:buClr>
              <a:buSzPts val="1600"/>
              <a:buFont typeface="Arial"/>
              <a:buChar char="•"/>
            </a:pPr>
            <a:r>
              <a:rPr lang="en-US" sz="1600"/>
              <a:t>Helps identify </a:t>
            </a:r>
            <a:r>
              <a:rPr b="1" lang="en-US" sz="1600"/>
              <a:t>most valuable cars and key distributors</a:t>
            </a:r>
            <a:r>
              <a:rPr lang="en-US" sz="1600"/>
              <a:t>.</a:t>
            </a:r>
            <a:endParaRPr/>
          </a:p>
          <a:p>
            <a:pPr indent="-285750" lvl="0" marL="285750" rtl="0" algn="l">
              <a:lnSpc>
                <a:spcPct val="90000"/>
              </a:lnSpc>
              <a:spcBef>
                <a:spcPts val="0"/>
              </a:spcBef>
              <a:spcAft>
                <a:spcPts val="0"/>
              </a:spcAft>
              <a:buClr>
                <a:schemeClr val="dk1"/>
              </a:buClr>
              <a:buSzPts val="1600"/>
              <a:buFont typeface="Arial"/>
              <a:buChar char="•"/>
            </a:pPr>
            <a:r>
              <a:rPr lang="en-US" sz="1600"/>
              <a:t>Useful for </a:t>
            </a:r>
            <a:r>
              <a:rPr b="1" lang="en-US" sz="1600"/>
              <a:t>sales strategy, inventory prioritization, and highlighting high-value products</a:t>
            </a:r>
            <a:r>
              <a:rPr lang="en-US" sz="1600"/>
              <a:t>.</a:t>
            </a:r>
            <a:endParaRPr/>
          </a:p>
          <a:p>
            <a:pPr indent="0" lvl="0" marL="0" rtl="0" algn="l">
              <a:lnSpc>
                <a:spcPct val="90000"/>
              </a:lnSpc>
              <a:spcBef>
                <a:spcPts val="0"/>
              </a:spcBef>
              <a:spcAft>
                <a:spcPts val="0"/>
              </a:spcAft>
              <a:buClr>
                <a:schemeClr val="dk1"/>
              </a:buClr>
              <a:buSzPts val="1600"/>
              <a:buFont typeface="Avenir"/>
              <a:buNone/>
            </a:pPr>
            <a:r>
              <a:t/>
            </a:r>
            <a:endParaRPr sz="1600"/>
          </a:p>
        </p:txBody>
      </p:sp>
      <p:pic>
        <p:nvPicPr>
          <p:cNvPr descr="A graph of sales&#10;&#10;AI-generated content may be incorrect." id="257" name="Google Shape;257;p33"/>
          <p:cNvPicPr preferRelativeResize="0"/>
          <p:nvPr>
            <p:ph idx="1" type="body"/>
          </p:nvPr>
        </p:nvPicPr>
        <p:blipFill rotWithShape="1">
          <a:blip r:embed="Refce359beb1f44e3">
            <a:alphaModFix/>
          </a:blip>
          <a:srcRect b="0" l="0" r="0" t="0"/>
          <a:stretch/>
        </p:blipFill>
        <p:spPr>
          <a:xfrm>
            <a:off x="1325755" y="2196188"/>
            <a:ext cx="8985753" cy="4341354"/>
          </a:xfrm>
          <a:prstGeom prst="rect">
            <a:avLst/>
          </a:prstGeom>
          <a:noFill/>
          <a:ln>
            <a:noFill/>
          </a:ln>
        </p:spPr>
      </p:pic>
      <p:sp>
        <p:nvSpPr>
          <p:cNvPr id="258" name="Google Shape;258;p33"/>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lang="en-US" sz="1200">
                <a:solidFill>
                  <a:srgbClr val="888888"/>
                </a:solidFill>
              </a:rPr>
              <a:t>9/21/2025</a:t>
            </a:r>
            <a:endParaRPr/>
          </a:p>
        </p:txBody>
      </p:sp>
      <p:sp>
        <p:nvSpPr>
          <p:cNvPr id="259" name="Google Shape;259;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260" name="Google Shape;260;p33"/>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The bar chart compares </a:t>
            </a:r>
            <a:r>
              <a:rPr b="1" lang="en-US" sz="1800"/>
              <a:t>total sales across the three main categories</a:t>
            </a:r>
            <a:r>
              <a:rPr lang="en-US" sz="1800"/>
              <a:t>: Furniture, Office Supplies, and Technology.</a:t>
            </a:r>
            <a:endParaRPr/>
          </a:p>
          <a:p>
            <a:pPr indent="-285750" lvl="0" marL="285750" rtl="0" algn="l">
              <a:lnSpc>
                <a:spcPct val="90000"/>
              </a:lnSpc>
              <a:spcBef>
                <a:spcPts val="0"/>
              </a:spcBef>
              <a:spcAft>
                <a:spcPts val="0"/>
              </a:spcAft>
              <a:buClr>
                <a:schemeClr val="dk1"/>
              </a:buClr>
              <a:buSzPct val="100000"/>
              <a:buFont typeface="Arial"/>
              <a:buChar char="•"/>
            </a:pPr>
            <a:r>
              <a:rPr lang="en-US" sz="1800"/>
              <a:t>It highlights which category contributes the most revenue overall.</a:t>
            </a:r>
            <a:endParaRPr/>
          </a:p>
          <a:p>
            <a:pPr indent="-285750" lvl="0" marL="285750" rtl="0" algn="l">
              <a:lnSpc>
                <a:spcPct val="90000"/>
              </a:lnSpc>
              <a:spcBef>
                <a:spcPts val="0"/>
              </a:spcBef>
              <a:spcAft>
                <a:spcPts val="0"/>
              </a:spcAft>
              <a:buClr>
                <a:schemeClr val="dk1"/>
              </a:buClr>
              <a:buSzPct val="100000"/>
              <a:buFont typeface="Arial"/>
              <a:buChar char="•"/>
            </a:pPr>
            <a:r>
              <a:rPr lang="en-US" sz="1800"/>
              <a:t>Typically, </a:t>
            </a:r>
            <a:r>
              <a:rPr b="1" lang="en-US" sz="1800"/>
              <a:t>Technology tends to generate higher sales</a:t>
            </a:r>
            <a:r>
              <a:rPr lang="en-US" sz="1800"/>
              <a:t> compared to the other two, but this depends on the dataset.</a:t>
            </a:r>
            <a:endParaRPr/>
          </a:p>
          <a:p>
            <a:pPr indent="-285750" lvl="0" marL="285750" rtl="0" algn="l">
              <a:lnSpc>
                <a:spcPct val="90000"/>
              </a:lnSpc>
              <a:spcBef>
                <a:spcPts val="0"/>
              </a:spcBef>
              <a:spcAft>
                <a:spcPts val="0"/>
              </a:spcAft>
              <a:buClr>
                <a:schemeClr val="dk1"/>
              </a:buClr>
              <a:buSzPct val="100000"/>
              <a:buFont typeface="Arial"/>
              <a:buChar char="•"/>
            </a:pPr>
            <a:r>
              <a:rPr lang="en-US" sz="1800"/>
              <a:t>This insight is useful for </a:t>
            </a:r>
            <a:r>
              <a:rPr b="1" lang="en-US" sz="1800"/>
              <a:t>strategic decisions</a:t>
            </a:r>
            <a:r>
              <a:rPr lang="en-US" sz="1800"/>
              <a:t> like which category to prioritize in promotions, marketing, and inventory planning.</a:t>
            </a:r>
            <a:endParaRPr/>
          </a:p>
          <a:p>
            <a:pPr indent="0" lvl="0" marL="0" rtl="0" algn="l">
              <a:lnSpc>
                <a:spcPct val="90000"/>
              </a:lnSpc>
              <a:spcBef>
                <a:spcPts val="0"/>
              </a:spcBef>
              <a:spcAft>
                <a:spcPts val="0"/>
              </a:spcAft>
              <a:buClr>
                <a:schemeClr val="dk1"/>
              </a:buClr>
              <a:buSzPct val="100000"/>
              <a:buFont typeface="Play"/>
              <a:buNone/>
            </a:pPr>
            <a:r>
              <a:t/>
            </a:r>
            <a:endParaRPr sz="1800"/>
          </a:p>
        </p:txBody>
      </p:sp>
      <p:pic>
        <p:nvPicPr>
          <p:cNvPr id="117" name="Google Shape;117;p16"/>
          <p:cNvPicPr preferRelativeResize="0"/>
          <p:nvPr>
            <p:ph idx="1" type="body"/>
          </p:nvPr>
        </p:nvPicPr>
        <p:blipFill rotWithShape="1">
          <a:blip r:embed="R19001eafa09f45ad">
            <a:alphaModFix/>
          </a:blip>
          <a:srcRect b="0" l="0" r="0" t="0"/>
          <a:stretch/>
        </p:blipFill>
        <p:spPr>
          <a:xfrm>
            <a:off x="1847590" y="1910189"/>
            <a:ext cx="9018738" cy="4578867"/>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4"/>
          <p:cNvSpPr txBox="1"/>
          <p:nvPr>
            <p:ph type="title"/>
          </p:nvPr>
        </p:nvSpPr>
        <p:spPr>
          <a:xfrm>
            <a:off x="1115568" y="548640"/>
            <a:ext cx="10168128" cy="117957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venir"/>
              <a:buNone/>
            </a:pPr>
            <a:r>
              <a:rPr lang="en-US"/>
              <a:t>Conclusion</a:t>
            </a:r>
            <a:endParaRPr/>
          </a:p>
        </p:txBody>
      </p:sp>
      <p:sp>
        <p:nvSpPr>
          <p:cNvPr id="266" name="Google Shape;266;p34"/>
          <p:cNvSpPr txBox="1"/>
          <p:nvPr>
            <p:ph idx="1" type="body"/>
          </p:nvPr>
        </p:nvSpPr>
        <p:spPr>
          <a:xfrm>
            <a:off x="1115568" y="2478024"/>
            <a:ext cx="10168128" cy="3694176"/>
          </a:xfrm>
          <a:prstGeom prst="rect">
            <a:avLst/>
          </a:prstGeom>
          <a:noFill/>
          <a:ln>
            <a:noFill/>
          </a:ln>
        </p:spPr>
        <p:txBody>
          <a:bodyPr anchorCtr="0" anchor="t" bIns="45700" lIns="91425" spcFirstLastPara="1" rIns="91425" wrap="square" tIns="45700">
            <a:normAutofit fontScale="62500" lnSpcReduction="20000"/>
          </a:bodyPr>
          <a:lstStyle/>
          <a:p>
            <a:pPr indent="-228600" lvl="0" marL="228600" rtl="0" algn="l">
              <a:lnSpc>
                <a:spcPct val="110000"/>
              </a:lnSpc>
              <a:spcBef>
                <a:spcPts val="0"/>
              </a:spcBef>
              <a:spcAft>
                <a:spcPts val="0"/>
              </a:spcAft>
              <a:buClr>
                <a:schemeClr val="dk1"/>
              </a:buClr>
              <a:buSzPct val="100000"/>
              <a:buChar char="•"/>
            </a:pPr>
            <a:r>
              <a:rPr lang="en-US"/>
              <a:t>The analysis highlights several important findings:</a:t>
            </a:r>
            <a:endParaRPr/>
          </a:p>
          <a:p>
            <a:pPr indent="-228600" lvl="0" marL="228600" rtl="0" algn="l">
              <a:lnSpc>
                <a:spcPct val="110000"/>
              </a:lnSpc>
              <a:spcBef>
                <a:spcPts val="1000"/>
              </a:spcBef>
              <a:spcAft>
                <a:spcPts val="0"/>
              </a:spcAft>
              <a:buClr>
                <a:schemeClr val="dk1"/>
              </a:buClr>
              <a:buSzPct val="100000"/>
              <a:buChar char="•"/>
            </a:pPr>
            <a:r>
              <a:rPr b="1" lang="en-US"/>
              <a:t>Price distribution</a:t>
            </a:r>
            <a:r>
              <a:rPr lang="en-US"/>
              <a:t> varies significantly with Car Type, Manufacturer, Number of Seats, Number of Doors, and Energy Type.</a:t>
            </a:r>
            <a:endParaRPr/>
          </a:p>
          <a:p>
            <a:pPr indent="-228600" lvl="0" marL="228600" rtl="0" algn="l">
              <a:lnSpc>
                <a:spcPct val="110000"/>
              </a:lnSpc>
              <a:spcBef>
                <a:spcPts val="1000"/>
              </a:spcBef>
              <a:spcAft>
                <a:spcPts val="0"/>
              </a:spcAft>
              <a:buClr>
                <a:schemeClr val="dk1"/>
              </a:buClr>
              <a:buSzPct val="100000"/>
              <a:buChar char="•"/>
            </a:pPr>
            <a:r>
              <a:rPr b="1" lang="en-US"/>
              <a:t>Premium brands and larger vehicles</a:t>
            </a:r>
            <a:r>
              <a:rPr lang="en-US"/>
              <a:t> tend to have higher prices.</a:t>
            </a:r>
            <a:endParaRPr/>
          </a:p>
          <a:p>
            <a:pPr indent="-228600" lvl="0" marL="228600" rtl="0" algn="l">
              <a:lnSpc>
                <a:spcPct val="110000"/>
              </a:lnSpc>
              <a:spcBef>
                <a:spcPts val="1000"/>
              </a:spcBef>
              <a:spcAft>
                <a:spcPts val="0"/>
              </a:spcAft>
              <a:buClr>
                <a:schemeClr val="dk1"/>
              </a:buClr>
              <a:buSzPct val="100000"/>
              <a:buChar char="•"/>
            </a:pPr>
            <a:r>
              <a:rPr lang="en-US"/>
              <a:t>Customer feedback, sales rating, and sales commission are associated with price trends, indicating the influence of sales performance on pricing.</a:t>
            </a:r>
            <a:endParaRPr/>
          </a:p>
          <a:p>
            <a:pPr indent="-228600" lvl="0" marL="228600" rtl="0" algn="l">
              <a:lnSpc>
                <a:spcPct val="110000"/>
              </a:lnSpc>
              <a:spcBef>
                <a:spcPts val="1000"/>
              </a:spcBef>
              <a:spcAft>
                <a:spcPts val="0"/>
              </a:spcAft>
              <a:buClr>
                <a:schemeClr val="dk1"/>
              </a:buClr>
              <a:buSzPct val="100000"/>
              <a:buChar char="•"/>
            </a:pPr>
            <a:r>
              <a:rPr lang="en-US"/>
              <a:t>Correlation analysis identifies key factors affecting price, such as Engine Power and Mileage.</a:t>
            </a:r>
            <a:endParaRPr/>
          </a:p>
          <a:p>
            <a:pPr indent="-228600" lvl="0" marL="228600" rtl="0" algn="l">
              <a:lnSpc>
                <a:spcPct val="110000"/>
              </a:lnSpc>
              <a:spcBef>
                <a:spcPts val="1000"/>
              </a:spcBef>
              <a:spcAft>
                <a:spcPts val="0"/>
              </a:spcAft>
              <a:buClr>
                <a:schemeClr val="dk1"/>
              </a:buClr>
              <a:buSzPct val="100000"/>
              <a:buChar char="•"/>
            </a:pPr>
            <a:r>
              <a:rPr lang="en-US"/>
              <a:t>Top 10 cars by total price reveal the most valuable vehicles and distributors in the dataset.</a:t>
            </a:r>
            <a:endParaRPr/>
          </a:p>
          <a:p>
            <a:pPr indent="-228600" lvl="0" marL="228600" rtl="0" algn="l">
              <a:lnSpc>
                <a:spcPct val="110000"/>
              </a:lnSpc>
              <a:spcBef>
                <a:spcPts val="1000"/>
              </a:spcBef>
              <a:spcAft>
                <a:spcPts val="0"/>
              </a:spcAft>
              <a:buClr>
                <a:schemeClr val="dk1"/>
              </a:buClr>
              <a:buSzPct val="100000"/>
              <a:buChar char="•"/>
            </a:pPr>
            <a:r>
              <a:rPr lang="en-US"/>
              <a:t>Overall, these insights can help the dealership or business </a:t>
            </a:r>
            <a:r>
              <a:rPr b="1" lang="en-US"/>
              <a:t>optimize pricing, improve sales strategies, and better understand customer preferences</a:t>
            </a:r>
            <a:r>
              <a:rPr lang="en-US"/>
              <a:t>.</a:t>
            </a:r>
            <a:endParaRPr/>
          </a:p>
          <a:p>
            <a:pPr indent="-117475" lvl="0" marL="228600" rtl="0" algn="l">
              <a:lnSpc>
                <a:spcPct val="110000"/>
              </a:lnSpc>
              <a:spcBef>
                <a:spcPts val="1000"/>
              </a:spcBef>
              <a:spcAft>
                <a:spcPts val="0"/>
              </a:spcAft>
              <a:buClr>
                <a:schemeClr val="dk1"/>
              </a:buClr>
              <a:buSzPct val="100000"/>
              <a:buNone/>
            </a:pPr>
            <a:r>
              <a:t/>
            </a:r>
            <a:endParaRPr/>
          </a:p>
        </p:txBody>
      </p:sp>
      <p:sp>
        <p:nvSpPr>
          <p:cNvPr id="267" name="Google Shape;267;p34"/>
          <p:cNvSpPr txBox="1"/>
          <p:nvPr>
            <p:ph idx="10" type="dt"/>
          </p:nvPr>
        </p:nvSpPr>
        <p:spPr>
          <a:xfrm>
            <a:off x="1115568"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1200">
                <a:solidFill>
                  <a:srgbClr val="888888"/>
                </a:solidFill>
              </a:rPr>
              <a:t>9/21/2025</a:t>
            </a:r>
            <a:endParaRPr/>
          </a:p>
        </p:txBody>
      </p:sp>
      <p:sp>
        <p:nvSpPr>
          <p:cNvPr id="268" name="Google Shape;268;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269" name="Google Shape;269;p34"/>
          <p:cNvSpPr txBox="1"/>
          <p:nvPr>
            <p:ph idx="12" type="sldNum"/>
          </p:nvPr>
        </p:nvSpPr>
        <p:spPr>
          <a:xfrm>
            <a:off x="8540496"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type="ctrTitle"/>
          </p:nvPr>
        </p:nvSpPr>
        <p:spPr>
          <a:xfrm>
            <a:off x="1751012" y="609601"/>
            <a:ext cx="8676222" cy="3200400"/>
          </a:xfrm>
          <a:prstGeom prst="rect">
            <a:avLst/>
          </a:prstGeom>
          <a:noFill/>
          <a:ln>
            <a:noFill/>
          </a:ln>
        </p:spPr>
        <p:txBody>
          <a:bodyPr anchorCtr="0" anchor="b" bIns="45700" lIns="91425" spcFirstLastPara="1" rIns="91425" wrap="square" tIns="45700">
            <a:normAutofit/>
          </a:bodyPr>
          <a:lstStyle/>
          <a:p>
            <a:pPr indent="0" lvl="0" marL="0" rtl="0" algn="ctr">
              <a:spcBef>
                <a:spcPts val="0"/>
              </a:spcBef>
              <a:spcAft>
                <a:spcPts val="0"/>
              </a:spcAft>
              <a:buClr>
                <a:schemeClr val="lt1"/>
              </a:buClr>
              <a:buSzPts val="4800"/>
              <a:buFont typeface="Century Gothic"/>
              <a:buNone/>
            </a:pPr>
            <a:r>
              <a:rPr lang="en-US"/>
              <a:t>LONDON HOUSES</a:t>
            </a:r>
            <a:endParaRPr/>
          </a:p>
        </p:txBody>
      </p:sp>
      <p:sp>
        <p:nvSpPr>
          <p:cNvPr id="129" name="Google Shape;129;p19"/>
          <p:cNvSpPr txBox="1"/>
          <p:nvPr>
            <p:ph idx="1" type="subTitle"/>
          </p:nvPr>
        </p:nvSpPr>
        <p:spPr>
          <a:xfrm>
            <a:off x="1751012" y="3886200"/>
            <a:ext cx="8676222" cy="19050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2100"/>
              <a:buNone/>
            </a:pPr>
            <a:r>
              <a:rPr lang="en-US"/>
              <a:t>(EDA)</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82d7283ce97a44c6">
            <a:alphaModFix/>
          </a:blip>
          <a:stretch>
            <a:fillRect/>
          </a:stretch>
        </a:blipFill>
      </p:bgPr>
    </p:bg>
    <p:spTree>
      <p:nvGrpSpPr>
        <p:cNvPr id="133" name="Shape 133"/>
        <p:cNvGrpSpPr/>
        <p:nvPr/>
      </p:nvGrpSpPr>
      <p:grpSpPr>
        <a:xfrm>
          <a:off x="0" y="0"/>
          <a:ext cx="0" cy="0"/>
          <a:chOff x="0" y="0"/>
          <a:chExt cx="0" cy="0"/>
        </a:xfrm>
      </p:grpSpPr>
      <p:sp>
        <p:nvSpPr>
          <p:cNvPr id="134" name="Google Shape;134;p20"/>
          <p:cNvSpPr/>
          <p:nvPr/>
        </p:nvSpPr>
        <p:spPr>
          <a:xfrm>
            <a:off x="0" y="0"/>
            <a:ext cx="12191999" cy="6858000"/>
          </a:xfrm>
          <a:custGeom>
            <a:rect b="b" l="l" r="r" t="t"/>
            <a:pathLst>
              <a:path extrusionOk="0" h="6858000" w="12191999">
                <a:moveTo>
                  <a:pt x="0" y="0"/>
                </a:moveTo>
                <a:lnTo>
                  <a:pt x="12191999" y="0"/>
                </a:lnTo>
                <a:lnTo>
                  <a:pt x="12191999" y="6858000"/>
                </a:lnTo>
                <a:lnTo>
                  <a:pt x="0" y="685800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35" name="Google Shape;135;p20"/>
          <p:cNvSpPr txBox="1"/>
          <p:nvPr>
            <p:ph type="title"/>
          </p:nvPr>
        </p:nvSpPr>
        <p:spPr>
          <a:xfrm>
            <a:off x="4996542" y="990601"/>
            <a:ext cx="6054045" cy="463296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1600"/>
              <a:buFont typeface="Century Gothic"/>
              <a:buNone/>
            </a:pPr>
            <a:r>
              <a:t/>
            </a:r>
            <a:endParaRPr b="1" sz="1600">
              <a:solidFill>
                <a:srgbClr val="FFFFFF"/>
              </a:solidFill>
            </a:endParaRPr>
          </a:p>
          <a:p>
            <a:pPr indent="0" lvl="0" marL="0" rtl="0" algn="l">
              <a:lnSpc>
                <a:spcPct val="90000"/>
              </a:lnSpc>
              <a:spcBef>
                <a:spcPts val="0"/>
              </a:spcBef>
              <a:spcAft>
                <a:spcPts val="0"/>
              </a:spcAft>
              <a:buClr>
                <a:srgbClr val="FFFFFF"/>
              </a:buClr>
              <a:buSzPts val="1600"/>
              <a:buFont typeface="Century Gothic"/>
              <a:buNone/>
            </a:pPr>
            <a:r>
              <a:rPr lang="en-US" sz="1600">
                <a:solidFill>
                  <a:srgbClr val="FFFFFF"/>
                </a:solidFill>
              </a:rPr>
              <a:t>THIS REPORT PRESENTS A COMPREHENSIVE </a:t>
            </a:r>
            <a:r>
              <a:rPr b="1" lang="en-US" sz="1600">
                <a:solidFill>
                  <a:srgbClr val="FFFFFF"/>
                </a:solidFill>
              </a:rPr>
              <a:t>ANALYSIS OF THE REAL ESTATE DATASET</a:t>
            </a:r>
            <a:r>
              <a:rPr lang="en-US" sz="1600">
                <a:solidFill>
                  <a:srgbClr val="FFFFFF"/>
                </a:solidFill>
              </a:rPr>
              <a:t>, EXPLORING THE RELATIONSHIPS BETWEEN PROPERTY FEATURES AND PRICES.</a:t>
            </a:r>
            <a:br>
              <a:rPr lang="en-US" sz="1600"/>
            </a:br>
            <a:r>
              <a:rPr lang="en-US" sz="1600">
                <a:solidFill>
                  <a:srgbClr val="FFFFFF"/>
                </a:solidFill>
              </a:rPr>
              <a:t> USING VARIOUS </a:t>
            </a:r>
            <a:r>
              <a:rPr b="1" lang="en-US" sz="1600">
                <a:solidFill>
                  <a:srgbClr val="FFFFFF"/>
                </a:solidFill>
              </a:rPr>
              <a:t>DATA VISUALIZATION TECHNIQUES</a:t>
            </a:r>
            <a:r>
              <a:rPr lang="en-US" sz="1600">
                <a:solidFill>
                  <a:srgbClr val="FFFFFF"/>
                </a:solidFill>
              </a:rPr>
              <a:t> SUCH AS BAR CHARTS, BOXPLOTS, VIOLIN PLOTS, SCATTER PLOTS, HISTOGRAMS, AND HEATMAPS, WE AIM TO:</a:t>
            </a:r>
            <a:endParaRPr sz="1600">
              <a:solidFill>
                <a:srgbClr val="FFFFFF"/>
              </a:solidFill>
            </a:endParaRPr>
          </a:p>
          <a:p>
            <a:pPr indent="-285750" lvl="0" marL="285750" rtl="0" algn="l">
              <a:lnSpc>
                <a:spcPct val="90000"/>
              </a:lnSpc>
              <a:spcBef>
                <a:spcPts val="0"/>
              </a:spcBef>
              <a:spcAft>
                <a:spcPts val="0"/>
              </a:spcAft>
              <a:buClr>
                <a:srgbClr val="FFFFFF"/>
              </a:buClr>
              <a:buSzPts val="1600"/>
              <a:buFont typeface="Century Gothic"/>
              <a:buNone/>
            </a:pPr>
            <a:r>
              <a:rPr lang="en-US" sz="1600">
                <a:solidFill>
                  <a:srgbClr val="FFFFFF"/>
                </a:solidFill>
              </a:rPr>
              <a:t>UNDERSTAND THE </a:t>
            </a:r>
            <a:r>
              <a:rPr b="1" lang="en-US" sz="1600">
                <a:solidFill>
                  <a:srgbClr val="FFFFFF"/>
                </a:solidFill>
              </a:rPr>
              <a:t>DISTRIBUTION OF KEY FEATURES</a:t>
            </a:r>
            <a:r>
              <a:rPr lang="en-US" sz="1600">
                <a:solidFill>
                  <a:srgbClr val="FFFFFF"/>
                </a:solidFill>
              </a:rPr>
              <a:t> LIKE PRICE, SQUARE METERS, AND BUILDING AGE.</a:t>
            </a:r>
            <a:endParaRPr sz="1600">
              <a:solidFill>
                <a:srgbClr val="FFFFFF"/>
              </a:solidFill>
            </a:endParaRPr>
          </a:p>
          <a:p>
            <a:pPr indent="-285750" lvl="0" marL="285750" rtl="0" algn="l">
              <a:lnSpc>
                <a:spcPct val="90000"/>
              </a:lnSpc>
              <a:spcBef>
                <a:spcPts val="0"/>
              </a:spcBef>
              <a:spcAft>
                <a:spcPts val="0"/>
              </a:spcAft>
              <a:buClr>
                <a:srgbClr val="FFFFFF"/>
              </a:buClr>
              <a:buSzPts val="1600"/>
              <a:buFont typeface="Century Gothic"/>
              <a:buNone/>
            </a:pPr>
            <a:r>
              <a:rPr lang="en-US" sz="1600">
                <a:solidFill>
                  <a:srgbClr val="FFFFFF"/>
                </a:solidFill>
              </a:rPr>
              <a:t>IDENTIFY </a:t>
            </a:r>
            <a:r>
              <a:rPr b="1" lang="en-US" sz="1600">
                <a:solidFill>
                  <a:srgbClr val="FFFFFF"/>
                </a:solidFill>
              </a:rPr>
              <a:t>RELATIONSHIPS BETWEEN PROPERTY CHARACTERISTICS</a:t>
            </a:r>
            <a:r>
              <a:rPr lang="en-US" sz="1600">
                <a:solidFill>
                  <a:srgbClr val="FFFFFF"/>
                </a:solidFill>
              </a:rPr>
              <a:t> (BEDROOMS, BATHROOMS, VIEW, GARDEN, BALCONY, HEATING TYPE) AND PRICE.</a:t>
            </a:r>
            <a:endParaRPr sz="1600">
              <a:solidFill>
                <a:srgbClr val="FFFFFF"/>
              </a:solidFill>
            </a:endParaRPr>
          </a:p>
          <a:p>
            <a:pPr indent="-285750" lvl="0" marL="285750" rtl="0" algn="l">
              <a:lnSpc>
                <a:spcPct val="90000"/>
              </a:lnSpc>
              <a:spcBef>
                <a:spcPts val="0"/>
              </a:spcBef>
              <a:spcAft>
                <a:spcPts val="0"/>
              </a:spcAft>
              <a:buClr>
                <a:srgbClr val="FFFFFF"/>
              </a:buClr>
              <a:buSzPts val="1600"/>
              <a:buFont typeface="Century Gothic"/>
              <a:buNone/>
            </a:pPr>
            <a:r>
              <a:rPr lang="en-US" sz="1600">
                <a:solidFill>
                  <a:srgbClr val="FFFFFF"/>
                </a:solidFill>
              </a:rPr>
              <a:t>HIGHLIGHT </a:t>
            </a:r>
            <a:r>
              <a:rPr b="1" lang="en-US" sz="1600">
                <a:solidFill>
                  <a:srgbClr val="FFFFFF"/>
                </a:solidFill>
              </a:rPr>
              <a:t>TOP-PERFORMING PROPERTIES AND NEIGHBORHOODS</a:t>
            </a:r>
            <a:r>
              <a:rPr lang="en-US" sz="1600">
                <a:solidFill>
                  <a:srgbClr val="FFFFFF"/>
                </a:solidFill>
              </a:rPr>
              <a:t>, PROVIDING INSIGHTS INTO THE LUXURY SEGMENT.</a:t>
            </a:r>
            <a:endParaRPr sz="1600">
              <a:solidFill>
                <a:srgbClr val="FFFFFF"/>
              </a:solidFill>
            </a:endParaRPr>
          </a:p>
          <a:p>
            <a:pPr indent="-285750" lvl="0" marL="285750" rtl="0" algn="l">
              <a:lnSpc>
                <a:spcPct val="90000"/>
              </a:lnSpc>
              <a:spcBef>
                <a:spcPts val="0"/>
              </a:spcBef>
              <a:spcAft>
                <a:spcPts val="0"/>
              </a:spcAft>
              <a:buClr>
                <a:srgbClr val="FFFFFF"/>
              </a:buClr>
              <a:buSzPts val="1600"/>
              <a:buFont typeface="Century Gothic"/>
              <a:buNone/>
            </a:pPr>
            <a:r>
              <a:rPr lang="en-US" sz="1600">
                <a:solidFill>
                  <a:srgbClr val="FFFFFF"/>
                </a:solidFill>
              </a:rPr>
              <a:t>DETECT </a:t>
            </a:r>
            <a:r>
              <a:rPr b="1" lang="en-US" sz="1600">
                <a:solidFill>
                  <a:srgbClr val="FFFFFF"/>
                </a:solidFill>
              </a:rPr>
              <a:t>PATTERNS, CORRELATIONS, AND OUTLIERS</a:t>
            </a:r>
            <a:r>
              <a:rPr lang="en-US" sz="1600">
                <a:solidFill>
                  <a:srgbClr val="FFFFFF"/>
                </a:solidFill>
              </a:rPr>
              <a:t> THAT INFLUENCE PROPERTY VALUES.</a:t>
            </a:r>
            <a:endParaRPr sz="1600">
              <a:solidFill>
                <a:srgbClr val="FFFFFF"/>
              </a:solidFill>
            </a:endParaRPr>
          </a:p>
          <a:p>
            <a:pPr indent="0" lvl="0" marL="0" rtl="0" algn="l">
              <a:lnSpc>
                <a:spcPct val="90000"/>
              </a:lnSpc>
              <a:spcBef>
                <a:spcPts val="0"/>
              </a:spcBef>
              <a:spcAft>
                <a:spcPts val="0"/>
              </a:spcAft>
              <a:buClr>
                <a:srgbClr val="FFFFFF"/>
              </a:buClr>
              <a:buSzPts val="1600"/>
              <a:buFont typeface="Century Gothic"/>
              <a:buNone/>
            </a:pPr>
            <a:r>
              <a:rPr lang="en-US" sz="1600">
                <a:solidFill>
                  <a:srgbClr val="FFFFFF"/>
                </a:solidFill>
              </a:rPr>
              <a:t>THE ANALYSIS PROVIDES </a:t>
            </a:r>
            <a:r>
              <a:rPr b="1" lang="en-US" sz="1600">
                <a:solidFill>
                  <a:srgbClr val="FFFFFF"/>
                </a:solidFill>
              </a:rPr>
              <a:t>VALUABLE INSIGHTS FOR INVESTORS, BUYERS, AND MARKET ANALYSTS</a:t>
            </a:r>
            <a:r>
              <a:rPr lang="en-US" sz="1600">
                <a:solidFill>
                  <a:srgbClr val="FFFFFF"/>
                </a:solidFill>
              </a:rPr>
              <a:t> TO MAKE INFORMED DECISIONS.</a:t>
            </a:r>
            <a:endParaRPr sz="1600">
              <a:solidFill>
                <a:srgbClr val="FFFFFF"/>
              </a:solidFill>
            </a:endParaRPr>
          </a:p>
          <a:p>
            <a:pPr indent="0" lvl="0" marL="0" rtl="0" algn="l">
              <a:lnSpc>
                <a:spcPct val="90000"/>
              </a:lnSpc>
              <a:spcBef>
                <a:spcPts val="0"/>
              </a:spcBef>
              <a:spcAft>
                <a:spcPts val="0"/>
              </a:spcAft>
              <a:buClr>
                <a:schemeClr val="lt1"/>
              </a:buClr>
              <a:buSzPts val="1600"/>
              <a:buFont typeface="Century Gothic"/>
              <a:buNone/>
            </a:pPr>
            <a:r>
              <a:t/>
            </a:r>
            <a:endParaRPr b="1" sz="1600"/>
          </a:p>
        </p:txBody>
      </p:sp>
      <p:sp>
        <p:nvSpPr>
          <p:cNvPr id="136" name="Google Shape;136;p20"/>
          <p:cNvSpPr txBox="1"/>
          <p:nvPr>
            <p:ph idx="1" type="body"/>
          </p:nvPr>
        </p:nvSpPr>
        <p:spPr>
          <a:xfrm>
            <a:off x="1141412" y="990600"/>
            <a:ext cx="3191623" cy="463296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SzPts val="2100"/>
              <a:buNone/>
            </a:pPr>
            <a:r>
              <a:rPr lang="en-US" sz="2100">
                <a:solidFill>
                  <a:schemeClr val="lt1"/>
                </a:solidFill>
              </a:rPr>
              <a:t>Introduction</a:t>
            </a:r>
            <a:endParaRPr/>
          </a:p>
        </p:txBody>
      </p:sp>
      <p:cxnSp>
        <p:nvCxnSpPr>
          <p:cNvPr id="137" name="Google Shape;137;p20"/>
          <p:cNvCxnSpPr/>
          <p:nvPr/>
        </p:nvCxnSpPr>
        <p:spPr>
          <a:xfrm>
            <a:off x="4654769" y="2057400"/>
            <a:ext cx="0" cy="2743200"/>
          </a:xfrm>
          <a:prstGeom prst="straightConnector1">
            <a:avLst/>
          </a:prstGeom>
          <a:noFill/>
          <a:ln cap="flat" cmpd="sng" w="19050">
            <a:solidFill>
              <a:schemeClr val="accent1"/>
            </a:solidFill>
            <a:prstDash val="solid"/>
            <a:round/>
            <a:headEnd len="sm" w="sm" type="none"/>
            <a:tailEnd len="sm" w="sm" type="none"/>
          </a:ln>
        </p:spPr>
      </p:cxn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1"/>
              </a:buClr>
              <a:buSzPts val="1800"/>
              <a:buFont typeface="Century Gothic"/>
              <a:buNone/>
            </a:pPr>
            <a:r>
              <a:rPr lang="en-US" sz="1800">
                <a:solidFill>
                  <a:schemeClr val="lt1"/>
                </a:solidFill>
              </a:rPr>
              <a:t>THE HISTOGRAM SHOWS THE OVERALL DISTRIBUTION OF PROPERTY SIZES.</a:t>
            </a:r>
            <a:br>
              <a:rPr lang="en-US" sz="1800">
                <a:solidFill>
                  <a:schemeClr val="lt1"/>
                </a:solidFill>
              </a:rPr>
            </a:br>
            <a:r>
              <a:rPr lang="en-US" sz="1800">
                <a:solidFill>
                  <a:schemeClr val="lt1"/>
                </a:solidFill>
              </a:rPr>
              <a:t> MOST PROPERTIES ARE CONCENTRATED WITHIN A COMMON SIZE RANGE, WHILE FEWER PROPERTIES FALL AT THE EXTREMES.</a:t>
            </a:r>
            <a:br>
              <a:rPr lang="en-US" sz="1800">
                <a:solidFill>
                  <a:schemeClr val="lt1"/>
                </a:solidFill>
              </a:rPr>
            </a:br>
            <a:r>
              <a:rPr lang="en-US" sz="1800">
                <a:solidFill>
                  <a:schemeClr val="lt1"/>
                </a:solidFill>
              </a:rPr>
              <a:t> THE SHAPE OF THE CURVE HELPS IDENTIFY WHETHER THE DISTRIBUTION IS BALANCED OR SKEWED, AND IT ALSO HIGHLIGHTS THE PRESENCE OF UNUSUAL PROPERTY SIZES THAT OCCUR LESS FREQUENTLY.</a:t>
            </a:r>
            <a:endParaRPr sz="1800">
              <a:solidFill>
                <a:schemeClr val="lt1"/>
              </a:solidFill>
            </a:endParaRPr>
          </a:p>
          <a:p>
            <a:pPr indent="0" lvl="0" marL="0" rtl="0" algn="l">
              <a:spcBef>
                <a:spcPts val="0"/>
              </a:spcBef>
              <a:spcAft>
                <a:spcPts val="0"/>
              </a:spcAft>
              <a:buClr>
                <a:schemeClr val="lt1"/>
              </a:buClr>
              <a:buSzPts val="3200"/>
              <a:buFont typeface="Century Gothic"/>
              <a:buNone/>
            </a:pPr>
            <a:r>
              <a:t/>
            </a:r>
            <a:endParaRPr>
              <a:solidFill>
                <a:schemeClr val="lt1"/>
              </a:solidFill>
            </a:endParaRPr>
          </a:p>
        </p:txBody>
      </p:sp>
      <p:pic>
        <p:nvPicPr>
          <p:cNvPr id="143" name="Google Shape;143;p21"/>
          <p:cNvPicPr preferRelativeResize="0"/>
          <p:nvPr>
            <p:ph idx="1" type="body"/>
          </p:nvPr>
        </p:nvPicPr>
        <p:blipFill rotWithShape="1">
          <a:blip r:embed="R5c7fbfbe174c4d9c">
            <a:alphaModFix/>
          </a:blip>
          <a:srcRect b="0" l="0" r="0" t="0"/>
          <a:stretch/>
        </p:blipFill>
        <p:spPr>
          <a:xfrm>
            <a:off x="4665945" y="2159716"/>
            <a:ext cx="6805808" cy="445559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2"/>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1800"/>
              <a:buFont typeface="Century Gothic"/>
              <a:buNone/>
            </a:pPr>
            <a:r>
              <a:rPr lang="en-US" sz="1800">
                <a:solidFill>
                  <a:schemeClr val="lt1"/>
                </a:solidFill>
                <a:highlight>
                  <a:srgbClr val="C0C0C0"/>
                </a:highlight>
              </a:rPr>
              <a:t>THE HISTOGRAM ILLUSTRATES THE OVERALL DISTRIBUTION OF PROPERTY PRICES.</a:t>
            </a:r>
            <a:br>
              <a:rPr lang="en-US" sz="1800">
                <a:solidFill>
                  <a:schemeClr val="lt1"/>
                </a:solidFill>
                <a:highlight>
                  <a:srgbClr val="C0C0C0"/>
                </a:highlight>
              </a:rPr>
            </a:br>
            <a:r>
              <a:rPr lang="en-US" sz="1800">
                <a:solidFill>
                  <a:schemeClr val="lt1"/>
                </a:solidFill>
                <a:highlight>
                  <a:srgbClr val="C0C0C0"/>
                </a:highlight>
              </a:rPr>
              <a:t> MOST PROPERTIES FALL WITHIN A CERTAIN PRICE RANGE, WHILE FEWER PROPERTIES APPEAR AT THE VERY HIGH OR VERY LOW ENDS OF THE SCALE.</a:t>
            </a:r>
            <a:br>
              <a:rPr lang="en-US" sz="1800">
                <a:solidFill>
                  <a:schemeClr val="lt1"/>
                </a:solidFill>
                <a:highlight>
                  <a:srgbClr val="C0C0C0"/>
                </a:highlight>
              </a:rPr>
            </a:br>
            <a:r>
              <a:rPr lang="en-US" sz="1800">
                <a:solidFill>
                  <a:schemeClr val="lt1"/>
                </a:solidFill>
                <a:highlight>
                  <a:srgbClr val="C0C0C0"/>
                </a:highlight>
              </a:rPr>
              <a:t> THE CURVE HIGHLIGHTS WHETHER THE MARKET IS BALANCED OR SKEWED, AND IT ALSO SHOWS THE PRESENCE OF RARE, HIGH-VALUE PROPERTIES THAT STAND OUT AS OUTLIERS.</a:t>
            </a:r>
            <a:endParaRPr>
              <a:solidFill>
                <a:schemeClr val="lt1"/>
              </a:solidFill>
              <a:highlight>
                <a:srgbClr val="C0C0C0"/>
              </a:highlight>
            </a:endParaRPr>
          </a:p>
          <a:p>
            <a:pPr indent="0" lvl="0" marL="0" rtl="0" algn="l">
              <a:spcBef>
                <a:spcPts val="0"/>
              </a:spcBef>
              <a:spcAft>
                <a:spcPts val="0"/>
              </a:spcAft>
              <a:buClr>
                <a:schemeClr val="lt1"/>
              </a:buClr>
              <a:buSzPts val="1800"/>
              <a:buFont typeface="Century Gothic"/>
              <a:buNone/>
            </a:pPr>
            <a:r>
              <a:t/>
            </a:r>
            <a:endParaRPr sz="1800">
              <a:solidFill>
                <a:schemeClr val="lt1"/>
              </a:solidFill>
            </a:endParaRPr>
          </a:p>
        </p:txBody>
      </p:sp>
      <p:pic>
        <p:nvPicPr>
          <p:cNvPr id="149" name="Google Shape;149;p22"/>
          <p:cNvPicPr preferRelativeResize="0"/>
          <p:nvPr>
            <p:ph idx="1" type="body"/>
          </p:nvPr>
        </p:nvPicPr>
        <p:blipFill rotWithShape="1">
          <a:blip r:embed="R6e80a24f75b0491d">
            <a:alphaModFix/>
          </a:blip>
          <a:srcRect b="0" l="0" r="0" t="0"/>
          <a:stretch/>
        </p:blipFill>
        <p:spPr>
          <a:xfrm>
            <a:off x="2192055" y="2410279"/>
            <a:ext cx="8465506" cy="4142359"/>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3"/>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chemeClr val="lt1"/>
              </a:buClr>
              <a:buSzPct val="100000"/>
              <a:buFont typeface="Century Gothic"/>
              <a:buNone/>
            </a:pPr>
            <a:r>
              <a:rPr lang="en-US" sz="1800">
                <a:solidFill>
                  <a:schemeClr val="lt1"/>
                </a:solidFill>
              </a:rPr>
              <a:t>THE SCATTER PLOT SHOWS THE RELATIONSHIP BETWEEN PROPERTY SIZE AND PRICE.</a:t>
            </a:r>
            <a:br>
              <a:rPr lang="en-US" sz="1800">
                <a:solidFill>
                  <a:schemeClr val="lt1"/>
                </a:solidFill>
              </a:rPr>
            </a:br>
            <a:r>
              <a:rPr lang="en-US" sz="1800">
                <a:solidFill>
                  <a:schemeClr val="lt1"/>
                </a:solidFill>
              </a:rPr>
              <a:t> IN GENERAL, THERE IS A POSITIVE TREND, MEANING THAT LARGER PROPERTIES TEND TO HAVE HIGHER PRICES.</a:t>
            </a:r>
            <a:br>
              <a:rPr lang="en-US" sz="1800">
                <a:solidFill>
                  <a:schemeClr val="lt1"/>
                </a:solidFill>
              </a:rPr>
            </a:br>
            <a:r>
              <a:rPr lang="en-US" sz="1800">
                <a:solidFill>
                  <a:schemeClr val="lt1"/>
                </a:solidFill>
              </a:rPr>
              <a:t> AT THE SAME TIME, THE PLOT HIGHLIGHTS POTENTIAL OUTLIERS, SUCH AS SMALL PROPERTIES WITH UNEXPECTEDLY HIGH PRICES OR LARGE PROPERTIES PRICED LOWER THAN EXPECTED.</a:t>
            </a:r>
            <a:br>
              <a:rPr lang="en-US" sz="1800">
                <a:solidFill>
                  <a:schemeClr val="lt1"/>
                </a:solidFill>
              </a:rPr>
            </a:br>
            <a:r>
              <a:rPr lang="en-US" sz="1800">
                <a:solidFill>
                  <a:schemeClr val="lt1"/>
                </a:solidFill>
              </a:rPr>
              <a:t> THIS VISUALIZATION HELPS CONFIRM THE OVERALL MARKET TREND WHILE IDENTIFYING UNUSUAL CASES.</a:t>
            </a:r>
            <a:endParaRPr>
              <a:solidFill>
                <a:schemeClr val="lt1"/>
              </a:solidFill>
            </a:endParaRPr>
          </a:p>
        </p:txBody>
      </p:sp>
      <p:pic>
        <p:nvPicPr>
          <p:cNvPr descr="A graph showing different colored circles&#10;&#10;AI-generated content may be incorrect." id="155" name="Google Shape;155;p23"/>
          <p:cNvPicPr preferRelativeResize="0"/>
          <p:nvPr>
            <p:ph idx="1" type="body"/>
          </p:nvPr>
        </p:nvPicPr>
        <p:blipFill rotWithShape="1">
          <a:blip r:embed="R3111414521474ec1">
            <a:alphaModFix/>
          </a:blip>
          <a:srcRect b="0" l="0" r="0" t="0"/>
          <a:stretch/>
        </p:blipFill>
        <p:spPr>
          <a:xfrm>
            <a:off x="292275" y="2630435"/>
            <a:ext cx="11377807" cy="3869059"/>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4"/>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chemeClr val="lt1"/>
              </a:buClr>
              <a:buSzPct val="100000"/>
              <a:buFont typeface="Century Gothic"/>
              <a:buNone/>
            </a:pPr>
            <a:r>
              <a:rPr lang="en-US" sz="1800">
                <a:solidFill>
                  <a:schemeClr val="lt1"/>
                </a:solidFill>
              </a:rPr>
              <a:t>THE BOXPLOT ILLUSTRATES HOW PROPERTY PRICES VARY WITH THE NUMBER OF BEDROOMS.</a:t>
            </a:r>
            <a:br>
              <a:rPr lang="en-US" sz="1800">
                <a:solidFill>
                  <a:schemeClr val="lt1"/>
                </a:solidFill>
              </a:rPr>
            </a:br>
            <a:r>
              <a:rPr lang="en-US" sz="1800">
                <a:solidFill>
                  <a:schemeClr val="lt1"/>
                </a:solidFill>
              </a:rPr>
              <a:t> IN GENERAL, PROPERTIES WITH MORE BEDROOMS TEND TO HAVE HIGHER PRICES, REFLECTING THEIR LARGER SIZE AND ADDED VALUE.</a:t>
            </a:r>
            <a:br>
              <a:rPr lang="en-US" sz="1800">
                <a:solidFill>
                  <a:schemeClr val="lt1"/>
                </a:solidFill>
              </a:rPr>
            </a:br>
            <a:r>
              <a:rPr lang="en-US" sz="1800">
                <a:solidFill>
                  <a:schemeClr val="lt1"/>
                </a:solidFill>
              </a:rPr>
              <a:t> HOWEVER, THE PLOT ALSO SHOWS OVERLAPS BETWEEN CATEGORIES, MEANING THAT SOME SMALLER PROPERTIES MAY BE MORE EXPENSIVE THAN LARGER ONES DUE TO FACTORS SUCH AS LOCATION, QUALITY, OR SPECIAL FEATURES.</a:t>
            </a:r>
            <a:br>
              <a:rPr lang="en-US" sz="1800">
                <a:solidFill>
                  <a:schemeClr val="lt1"/>
                </a:solidFill>
              </a:rPr>
            </a:br>
            <a:r>
              <a:rPr lang="en-US" sz="1800">
                <a:solidFill>
                  <a:schemeClr val="lt1"/>
                </a:solidFill>
              </a:rPr>
              <a:t> THE PRESENCE OF OUTLIERS HIGHLIGHTS UNIQUE CASES, SUCH AS VERY EXPENSIVE LUXURY HOMES THAT DO NOT FOLLOW THE GENERAL TREND.</a:t>
            </a:r>
            <a:endParaRPr sz="1800">
              <a:solidFill>
                <a:schemeClr val="lt1"/>
              </a:solidFill>
            </a:endParaRPr>
          </a:p>
          <a:p>
            <a:pPr indent="0" lvl="0" marL="0" rtl="0" algn="l">
              <a:spcBef>
                <a:spcPts val="0"/>
              </a:spcBef>
              <a:spcAft>
                <a:spcPts val="0"/>
              </a:spcAft>
              <a:buClr>
                <a:schemeClr val="lt1"/>
              </a:buClr>
              <a:buSzPct val="100000"/>
              <a:buFont typeface="Century Gothic"/>
              <a:buNone/>
            </a:pPr>
            <a:r>
              <a:t/>
            </a:r>
            <a:endParaRPr sz="1800">
              <a:latin typeface="Play"/>
              <a:ea typeface="Play"/>
              <a:cs typeface="Play"/>
              <a:sym typeface="Play"/>
            </a:endParaRPr>
          </a:p>
        </p:txBody>
      </p:sp>
      <p:pic>
        <p:nvPicPr>
          <p:cNvPr descr="A chart of a comparison between a bedroom and a bedroom&#10;&#10;AI-generated content may be incorrect." id="161" name="Google Shape;161;p24"/>
          <p:cNvPicPr preferRelativeResize="0"/>
          <p:nvPr>
            <p:ph idx="1" type="body"/>
          </p:nvPr>
        </p:nvPicPr>
        <p:blipFill rotWithShape="1">
          <a:blip r:embed="Rcc0afa4bdeaf4c31">
            <a:alphaModFix/>
          </a:blip>
          <a:srcRect b="0" l="0" r="0" t="0"/>
          <a:stretch/>
        </p:blipFill>
        <p:spPr>
          <a:xfrm>
            <a:off x="1544877" y="2786321"/>
            <a:ext cx="8799533" cy="369298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5"/>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chemeClr val="lt1"/>
              </a:buClr>
              <a:buSzPct val="100000"/>
              <a:buFont typeface="Century Gothic"/>
              <a:buNone/>
            </a:pPr>
            <a:r>
              <a:rPr lang="en-US" sz="1800">
                <a:solidFill>
                  <a:schemeClr val="lt1"/>
                </a:solidFill>
              </a:rPr>
              <a:t>THE BAR CHART COMPARES PROPERTY PRICES ACROSS DIFFERENT NEIGHBORHOODS.</a:t>
            </a:r>
            <a:br>
              <a:rPr lang="en-US" sz="1800">
                <a:solidFill>
                  <a:schemeClr val="lt1"/>
                </a:solidFill>
              </a:rPr>
            </a:br>
            <a:r>
              <a:rPr lang="en-US" sz="1800">
                <a:solidFill>
                  <a:schemeClr val="lt1"/>
                </a:solidFill>
              </a:rPr>
              <a:t> IT HIGHLIGHTS WHICH AREAS ARE GENERALLY MORE EXPENSIVE AND WHICH ARE MORE AFFORDABLE.</a:t>
            </a:r>
            <a:br>
              <a:rPr lang="en-US" sz="1800">
                <a:solidFill>
                  <a:schemeClr val="lt1"/>
                </a:solidFill>
              </a:rPr>
            </a:br>
            <a:r>
              <a:rPr lang="en-US" sz="1800">
                <a:solidFill>
                  <a:schemeClr val="lt1"/>
                </a:solidFill>
              </a:rPr>
              <a:t> HIGH-PRICE NEIGHBORHOODS MAY INDICATE PRIME LOCATIONS WITH BETTER INFRASTRUCTURE OR PRESTIGE, WHILE LOWER-PRICE AREAS COULD REPRESENT MORE BUDGET-FRIENDLY OR LESS DEVELOPED REGIONS.</a:t>
            </a:r>
            <a:br>
              <a:rPr lang="en-US" sz="1800">
                <a:solidFill>
                  <a:schemeClr val="lt1"/>
                </a:solidFill>
              </a:rPr>
            </a:br>
            <a:r>
              <a:rPr lang="en-US" sz="1800">
                <a:solidFill>
                  <a:schemeClr val="lt1"/>
                </a:solidFill>
              </a:rPr>
              <a:t> THIS VISUALIZATION PROVIDES INSIGHTS INTO HOW LOCATION SIGNIFICANTLY INFLUENCES PROPERTY VALUES.</a:t>
            </a:r>
            <a:endParaRPr>
              <a:solidFill>
                <a:schemeClr val="lt1"/>
              </a:solidFill>
            </a:endParaRPr>
          </a:p>
          <a:p>
            <a:pPr indent="0" lvl="0" marL="0" rtl="0" algn="l">
              <a:spcBef>
                <a:spcPts val="0"/>
              </a:spcBef>
              <a:spcAft>
                <a:spcPts val="0"/>
              </a:spcAft>
              <a:buClr>
                <a:schemeClr val="lt1"/>
              </a:buClr>
              <a:buSzPct val="100000"/>
              <a:buFont typeface="Century Gothic"/>
              <a:buNone/>
            </a:pPr>
            <a:r>
              <a:t/>
            </a:r>
            <a:endParaRPr sz="1800">
              <a:solidFill>
                <a:schemeClr val="lt1"/>
              </a:solidFill>
            </a:endParaRPr>
          </a:p>
        </p:txBody>
      </p:sp>
      <p:pic>
        <p:nvPicPr>
          <p:cNvPr descr="A graph of different colored bars" id="167" name="Google Shape;167;p25"/>
          <p:cNvPicPr preferRelativeResize="0"/>
          <p:nvPr>
            <p:ph idx="1" type="body"/>
          </p:nvPr>
        </p:nvPicPr>
        <p:blipFill rotWithShape="1">
          <a:blip r:embed="R4e2c6ebcbcf6483a">
            <a:alphaModFix/>
          </a:blip>
          <a:srcRect b="0" l="0" r="0" t="0"/>
          <a:stretch/>
        </p:blipFill>
        <p:spPr>
          <a:xfrm>
            <a:off x="1997248" y="2667000"/>
            <a:ext cx="8194330" cy="312420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chemeClr val="lt1"/>
              </a:buClr>
              <a:buSzPct val="100000"/>
              <a:buFont typeface="Century Gothic"/>
              <a:buNone/>
            </a:pPr>
            <a:r>
              <a:rPr lang="en-US" sz="1800">
                <a:solidFill>
                  <a:schemeClr val="lt1"/>
                </a:solidFill>
              </a:rPr>
              <a:t>THIS SCATTER PLOT SHOWS HOW PROPERTY PRICES VARY WITH BUILDING AGE.</a:t>
            </a:r>
            <a:endParaRPr>
              <a:solidFill>
                <a:schemeClr val="lt1"/>
              </a:solidFill>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NEWER BUILDINGS OFTEN ATTRACT HIGHER PRICES DUE TO MODERN DESIGN, BETTER MATERIALS, AND LESS NEED FOR RENOVATION.</a:t>
            </a:r>
            <a:endParaRPr>
              <a:solidFill>
                <a:schemeClr val="lt1"/>
              </a:solidFill>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OLDER BUILDINGS MAY SHOW LOWER PRICES, UNLESS THEY ARE IN PRIME LOCATIONS OR HAVE HISTORICAL VALUE.</a:t>
            </a:r>
            <a:endParaRPr>
              <a:solidFill>
                <a:schemeClr val="lt1"/>
              </a:solidFill>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OUTLIERS (VERY EXPENSIVE BUT OLD, OR VERY CHEAP BUT NEW) CAN INDICATE UNIQUE CASES SUCH AS LUXURY RENOVATIONS OR POOR LOCATIONS.</a:t>
            </a:r>
            <a:endParaRPr>
              <a:solidFill>
                <a:schemeClr val="lt1"/>
              </a:solidFill>
            </a:endParaRPr>
          </a:p>
          <a:p>
            <a:pPr indent="0" lvl="0" marL="0" rtl="0" algn="l">
              <a:spcBef>
                <a:spcPts val="0"/>
              </a:spcBef>
              <a:spcAft>
                <a:spcPts val="0"/>
              </a:spcAft>
              <a:buClr>
                <a:schemeClr val="lt1"/>
              </a:buClr>
              <a:buSzPct val="100000"/>
              <a:buFont typeface="Century Gothic"/>
              <a:buNone/>
            </a:pPr>
            <a:r>
              <a:rPr lang="en-US" sz="1800">
                <a:solidFill>
                  <a:schemeClr val="lt1"/>
                </a:solidFill>
              </a:rPr>
              <a:t>THIS VISUALIZATION HELPS UNDERSTAND WHETHER BUYERS TEND TO PAY MORE FOR NEWER CONSTRUCTIONS OR IF LOCATION OUTWEIGHS AGE.</a:t>
            </a:r>
            <a:endParaRPr>
              <a:solidFill>
                <a:schemeClr val="lt1"/>
              </a:solidFill>
            </a:endParaRPr>
          </a:p>
          <a:p>
            <a:pPr indent="0" lvl="0" marL="0" rtl="0" algn="l">
              <a:spcBef>
                <a:spcPts val="0"/>
              </a:spcBef>
              <a:spcAft>
                <a:spcPts val="0"/>
              </a:spcAft>
              <a:buClr>
                <a:schemeClr val="lt1"/>
              </a:buClr>
              <a:buSzPct val="100000"/>
              <a:buFont typeface="Century Gothic"/>
              <a:buNone/>
            </a:pPr>
            <a:r>
              <a:t/>
            </a:r>
            <a:endParaRPr sz="1800">
              <a:solidFill>
                <a:schemeClr val="lt1"/>
              </a:solidFill>
            </a:endParaRPr>
          </a:p>
        </p:txBody>
      </p:sp>
      <p:pic>
        <p:nvPicPr>
          <p:cNvPr descr="A chart of different colored circles&#10;&#10;AI-generated content may be incorrect." id="173" name="Google Shape;173;p26"/>
          <p:cNvPicPr preferRelativeResize="0"/>
          <p:nvPr>
            <p:ph idx="1" type="body"/>
          </p:nvPr>
        </p:nvPicPr>
        <p:blipFill rotWithShape="1">
          <a:blip r:embed="Rf2d02fca4002414a">
            <a:alphaModFix/>
          </a:blip>
          <a:srcRect b="0" l="0" r="0" t="0"/>
          <a:stretch/>
        </p:blipFill>
        <p:spPr>
          <a:xfrm>
            <a:off x="1743205" y="2776572"/>
            <a:ext cx="8956110" cy="388993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1"/>
              </a:buClr>
              <a:buSzPts val="1800"/>
              <a:buFont typeface="Century Gothic"/>
              <a:buNone/>
            </a:pPr>
            <a:r>
              <a:rPr lang="en-US" sz="1800"/>
              <a:t>THIS BAR CHART COMPARES THE AVERAGE PROPERTY PRICES ACROSS DIFFERENT PROPERTY TYPES.</a:t>
            </a:r>
            <a:endParaRPr sz="1800"/>
          </a:p>
          <a:p>
            <a:pPr indent="-285750" lvl="0" marL="285750" rtl="0" algn="l">
              <a:spcBef>
                <a:spcPts val="0"/>
              </a:spcBef>
              <a:spcAft>
                <a:spcPts val="0"/>
              </a:spcAft>
              <a:buClr>
                <a:schemeClr val="lt1"/>
              </a:buClr>
              <a:buSzPts val="1800"/>
              <a:buFont typeface="Arial"/>
              <a:buChar char="•"/>
            </a:pPr>
            <a:r>
              <a:rPr lang="en-US" sz="1800"/>
              <a:t>CERTAIN PROPERTY TYPES (E.G., VILLAS OR DUPLEXES) MAY SHOW SIGNIFICANTLY HIGHER AVERAGE PRICES, REFLECTING LARGER SIZES OR MORE LUXURY FEATURES.</a:t>
            </a:r>
            <a:endParaRPr sz="1800"/>
          </a:p>
          <a:p>
            <a:pPr indent="-285750" lvl="0" marL="285750" rtl="0" algn="l">
              <a:spcBef>
                <a:spcPts val="0"/>
              </a:spcBef>
              <a:spcAft>
                <a:spcPts val="0"/>
              </a:spcAft>
              <a:buClr>
                <a:schemeClr val="lt1"/>
              </a:buClr>
              <a:buSzPts val="1800"/>
              <a:buFont typeface="Arial"/>
              <a:buChar char="•"/>
            </a:pPr>
            <a:r>
              <a:rPr lang="en-US" sz="1800"/>
              <a:t>OTHER TYPES (E.G., APARTMENTS OR STUDIOS) TEND TO BE MORE AFFORDABLE, APPEALING TO BUDGET-CONSCIOUS BUYERS OR RENTERS.</a:t>
            </a:r>
            <a:endParaRPr sz="1800"/>
          </a:p>
          <a:p>
            <a:pPr indent="-285750" lvl="0" marL="285750" rtl="0" algn="l">
              <a:spcBef>
                <a:spcPts val="0"/>
              </a:spcBef>
              <a:spcAft>
                <a:spcPts val="0"/>
              </a:spcAft>
              <a:buClr>
                <a:schemeClr val="lt1"/>
              </a:buClr>
              <a:buSzPts val="1800"/>
              <a:buFont typeface="Arial"/>
              <a:buChar char="•"/>
            </a:pPr>
            <a:r>
              <a:rPr lang="en-US" sz="1800"/>
              <a:t>THE CHART HELPS IDENTIFY WHICH PROPERTY TYPES DOMINATE THE HIGH-END MARKET AND WHICH REPRESENT MORE ACCESSIBLE HOUSING OPTIONS.</a:t>
            </a:r>
            <a:endParaRPr sz="1800"/>
          </a:p>
          <a:p>
            <a:pPr indent="0" lvl="0" marL="0" rtl="0" algn="l">
              <a:spcBef>
                <a:spcPts val="0"/>
              </a:spcBef>
              <a:spcAft>
                <a:spcPts val="0"/>
              </a:spcAft>
              <a:buClr>
                <a:schemeClr val="lt1"/>
              </a:buClr>
              <a:buSzPts val="1800"/>
              <a:buFont typeface="Century Gothic"/>
              <a:buNone/>
            </a:pPr>
            <a:r>
              <a:t/>
            </a:r>
            <a:endParaRPr sz="1800"/>
          </a:p>
        </p:txBody>
      </p:sp>
      <p:pic>
        <p:nvPicPr>
          <p:cNvPr descr="A graph showing a number of blue rectangular objects&#10;&#10;AI-generated content may be incorrect." id="179" name="Google Shape;179;p27"/>
          <p:cNvPicPr preferRelativeResize="0"/>
          <p:nvPr>
            <p:ph idx="1" type="body"/>
          </p:nvPr>
        </p:nvPicPr>
        <p:blipFill rotWithShape="1">
          <a:blip r:embed="R140650aa8601431c">
            <a:alphaModFix/>
          </a:blip>
          <a:srcRect b="0" l="0" r="0" t="0"/>
          <a:stretch/>
        </p:blipFill>
        <p:spPr>
          <a:xfrm>
            <a:off x="3647023" y="3019044"/>
            <a:ext cx="8415679" cy="360332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This chart breaks down </a:t>
            </a:r>
            <a:r>
              <a:rPr b="1" lang="en-US" sz="1800"/>
              <a:t>sales performance within each category</a:t>
            </a:r>
            <a:r>
              <a:rPr lang="en-US" sz="1800"/>
              <a:t> into specific sub-categories (e.g., Chairs, Phones, Binders).</a:t>
            </a:r>
            <a:endParaRPr/>
          </a:p>
          <a:p>
            <a:pPr indent="-285750" lvl="0" marL="285750" rtl="0" algn="l">
              <a:lnSpc>
                <a:spcPct val="90000"/>
              </a:lnSpc>
              <a:spcBef>
                <a:spcPts val="0"/>
              </a:spcBef>
              <a:spcAft>
                <a:spcPts val="0"/>
              </a:spcAft>
              <a:buClr>
                <a:schemeClr val="dk1"/>
              </a:buClr>
              <a:buSzPct val="100000"/>
              <a:buFont typeface="Arial"/>
              <a:buChar char="•"/>
            </a:pPr>
            <a:r>
              <a:rPr lang="en-US" sz="1800"/>
              <a:t>It shows which product groups </a:t>
            </a:r>
            <a:r>
              <a:rPr b="1" lang="en-US" sz="1800"/>
              <a:t>dominate overall revenue</a:t>
            </a:r>
            <a:r>
              <a:rPr lang="en-US" sz="1800"/>
              <a:t>.</a:t>
            </a:r>
            <a:endParaRPr/>
          </a:p>
          <a:p>
            <a:pPr indent="-285750" lvl="0" marL="285750" rtl="0" algn="l">
              <a:lnSpc>
                <a:spcPct val="90000"/>
              </a:lnSpc>
              <a:spcBef>
                <a:spcPts val="0"/>
              </a:spcBef>
              <a:spcAft>
                <a:spcPts val="0"/>
              </a:spcAft>
              <a:buClr>
                <a:schemeClr val="dk1"/>
              </a:buClr>
              <a:buSzPct val="100000"/>
              <a:buFont typeface="Arial"/>
              <a:buChar char="•"/>
            </a:pPr>
            <a:r>
              <a:rPr lang="en-US" sz="1800"/>
              <a:t>Typically, items like </a:t>
            </a:r>
            <a:r>
              <a:rPr b="1" lang="en-US" sz="1800"/>
              <a:t>Phones and Chairs</a:t>
            </a:r>
            <a:r>
              <a:rPr lang="en-US" sz="1800"/>
              <a:t> are among the top contributors, while smaller office supplies may generate less.</a:t>
            </a:r>
            <a:endParaRPr/>
          </a:p>
          <a:p>
            <a:pPr indent="-285750" lvl="0" marL="285750" rtl="0" algn="l">
              <a:lnSpc>
                <a:spcPct val="90000"/>
              </a:lnSpc>
              <a:spcBef>
                <a:spcPts val="0"/>
              </a:spcBef>
              <a:spcAft>
                <a:spcPts val="0"/>
              </a:spcAft>
              <a:buClr>
                <a:schemeClr val="dk1"/>
              </a:buClr>
              <a:buSzPct val="100000"/>
              <a:buFont typeface="Arial"/>
              <a:buChar char="•"/>
            </a:pPr>
            <a:r>
              <a:rPr lang="en-US" sz="1800"/>
              <a:t>Insight: Businesses can use this to </a:t>
            </a:r>
            <a:r>
              <a:rPr b="1" lang="en-US" sz="1800"/>
              <a:t>focus on high-performing sub-categories</a:t>
            </a:r>
            <a:r>
              <a:rPr lang="en-US" sz="1800"/>
              <a:t> and improve strategies for weaker ones.</a:t>
            </a:r>
            <a:endParaRPr/>
          </a:p>
          <a:p>
            <a:pPr indent="0" lvl="0" marL="0" rtl="0" algn="l">
              <a:lnSpc>
                <a:spcPct val="90000"/>
              </a:lnSpc>
              <a:spcBef>
                <a:spcPts val="0"/>
              </a:spcBef>
              <a:spcAft>
                <a:spcPts val="0"/>
              </a:spcAft>
              <a:buClr>
                <a:schemeClr val="dk1"/>
              </a:buClr>
              <a:buSzPct val="100000"/>
              <a:buFont typeface="Play"/>
              <a:buNone/>
            </a:pPr>
            <a:r>
              <a:t/>
            </a:r>
            <a:endParaRPr sz="1800"/>
          </a:p>
        </p:txBody>
      </p:sp>
      <p:pic>
        <p:nvPicPr>
          <p:cNvPr descr="A graph of different colored lines&#10;&#10;AI-generated content may be incorrect." id="123" name="Google Shape;123;p17"/>
          <p:cNvPicPr preferRelativeResize="0"/>
          <p:nvPr>
            <p:ph idx="1" type="body"/>
          </p:nvPr>
        </p:nvPicPr>
        <p:blipFill rotWithShape="1">
          <a:blip r:embed="R6f659cdc71414a2d">
            <a:alphaModFix/>
          </a:blip>
          <a:srcRect b="0" l="0" r="0" t="0"/>
          <a:stretch/>
        </p:blipFill>
        <p:spPr>
          <a:xfrm>
            <a:off x="1440494" y="2348600"/>
            <a:ext cx="9613725" cy="4046511"/>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8"/>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rgbClr val="FFFFFF"/>
              </a:buClr>
              <a:buSzPct val="100000"/>
              <a:buFont typeface="Century Gothic"/>
              <a:buNone/>
            </a:pPr>
            <a:r>
              <a:rPr lang="en-US" sz="1800">
                <a:solidFill>
                  <a:srgbClr val="FFFFFF"/>
                </a:solidFill>
              </a:rPr>
              <a:t>THIS BAR CHART ILLUSTRATES HOW PROPERTY PRICES VARY WITH THE NUMBER OF FLOORS.</a:t>
            </a:r>
            <a:endParaRPr/>
          </a:p>
          <a:p>
            <a:pPr indent="-285750" lvl="0" marL="285750" rtl="0" algn="l">
              <a:spcBef>
                <a:spcPts val="0"/>
              </a:spcBef>
              <a:spcAft>
                <a:spcPts val="0"/>
              </a:spcAft>
              <a:buClr>
                <a:srgbClr val="FFFFFF"/>
              </a:buClr>
              <a:buSzPct val="100000"/>
              <a:buFont typeface="Arial"/>
              <a:buChar char="•"/>
            </a:pPr>
            <a:r>
              <a:rPr lang="en-US" sz="1800">
                <a:solidFill>
                  <a:srgbClr val="FFFFFF"/>
                </a:solidFill>
              </a:rPr>
              <a:t>PROPERTIES WITH MORE FLOORS MAY INDICATE LARGER HOUSES OR VILLAS, OFTEN ASSOCIATED WITH HIGHER PRICES.</a:t>
            </a:r>
            <a:endParaRPr/>
          </a:p>
          <a:p>
            <a:pPr indent="-285750" lvl="0" marL="285750" rtl="0" algn="l">
              <a:spcBef>
                <a:spcPts val="0"/>
              </a:spcBef>
              <a:spcAft>
                <a:spcPts val="0"/>
              </a:spcAft>
              <a:buClr>
                <a:srgbClr val="FFFFFF"/>
              </a:buClr>
              <a:buSzPct val="100000"/>
              <a:buFont typeface="Arial"/>
              <a:buChar char="•"/>
            </a:pPr>
            <a:r>
              <a:rPr lang="en-US" sz="1800">
                <a:solidFill>
                  <a:srgbClr val="FFFFFF"/>
                </a:solidFill>
              </a:rPr>
              <a:t>LOWER-FLOOR PROPERTIES (LIKE SINGLE-FLOOR APARTMENTS OR HOUSES) MAY SHOW MORE AFFORDABLE PRICING.</a:t>
            </a:r>
            <a:endParaRPr/>
          </a:p>
          <a:p>
            <a:pPr indent="-285750" lvl="0" marL="285750" rtl="0" algn="l">
              <a:spcBef>
                <a:spcPts val="0"/>
              </a:spcBef>
              <a:spcAft>
                <a:spcPts val="0"/>
              </a:spcAft>
              <a:buClr>
                <a:srgbClr val="FFFFFF"/>
              </a:buClr>
              <a:buSzPct val="100000"/>
              <a:buFont typeface="Arial"/>
              <a:buChar char="•"/>
            </a:pPr>
            <a:r>
              <a:rPr lang="en-US" sz="1800">
                <a:solidFill>
                  <a:srgbClr val="FFFFFF"/>
                </a:solidFill>
              </a:rPr>
              <a:t>THE TREND CAN REVEAL WHETHER BUYERS PAY A PREMIUM FOR MULTI-STORY PROPERTIES, OR IF FLOOR COUNT HAS LIMITED IMPACT COMPARED TO OTHER FACTORS (LIKE LOCATION OR SIZE).</a:t>
            </a:r>
            <a:endParaRPr/>
          </a:p>
          <a:p>
            <a:pPr indent="0" lvl="0" marL="0" rtl="0" algn="l">
              <a:spcBef>
                <a:spcPts val="0"/>
              </a:spcBef>
              <a:spcAft>
                <a:spcPts val="0"/>
              </a:spcAft>
              <a:buClr>
                <a:schemeClr val="lt1"/>
              </a:buClr>
              <a:buSzPct val="100000"/>
              <a:buFont typeface="Century Gothic"/>
              <a:buNone/>
            </a:pPr>
            <a:r>
              <a:t/>
            </a:r>
            <a:endParaRPr sz="1800">
              <a:solidFill>
                <a:srgbClr val="FFFFFF"/>
              </a:solidFill>
            </a:endParaRPr>
          </a:p>
        </p:txBody>
      </p:sp>
      <p:pic>
        <p:nvPicPr>
          <p:cNvPr id="185" name="Google Shape;185;p28"/>
          <p:cNvPicPr preferRelativeResize="0"/>
          <p:nvPr>
            <p:ph idx="1" type="body"/>
          </p:nvPr>
        </p:nvPicPr>
        <p:blipFill rotWithShape="1">
          <a:blip r:embed="R4bfe9293d2dc45fd">
            <a:alphaModFix/>
          </a:blip>
          <a:srcRect b="0" l="0" r="0" t="0"/>
          <a:stretch/>
        </p:blipFill>
        <p:spPr>
          <a:xfrm>
            <a:off x="1141301" y="2666999"/>
            <a:ext cx="9050277" cy="3813132"/>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9"/>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rgbClr val="FFFFFF"/>
              </a:buClr>
              <a:buSzPct val="100000"/>
              <a:buFont typeface="Century Gothic"/>
              <a:buNone/>
            </a:pPr>
            <a:r>
              <a:rPr lang="en-US" sz="1800">
                <a:solidFill>
                  <a:srgbClr val="FFFFFF"/>
                </a:solidFill>
              </a:rPr>
              <a:t>THIS CHART SHOWS THE TOTAL COMBINED PROPERTY PRICES FOR HOMES </a:t>
            </a:r>
            <a:r>
              <a:rPr b="1" lang="en-US" sz="1800">
                <a:solidFill>
                  <a:srgbClr val="FFFFFF"/>
                </a:solidFill>
              </a:rPr>
              <a:t>WITH</a:t>
            </a:r>
            <a:r>
              <a:rPr lang="en-US" sz="1800">
                <a:solidFill>
                  <a:srgbClr val="FFFFFF"/>
                </a:solidFill>
              </a:rPr>
              <a:t> AND </a:t>
            </a:r>
            <a:r>
              <a:rPr b="1" lang="en-US" sz="1800">
                <a:solidFill>
                  <a:srgbClr val="FFFFFF"/>
                </a:solidFill>
              </a:rPr>
              <a:t>WITHOUT BALCONIES</a:t>
            </a:r>
            <a:r>
              <a:rPr lang="en-US" sz="1800">
                <a:solidFill>
                  <a:srgbClr val="FFFFFF"/>
                </a:solidFill>
              </a:rPr>
              <a:t>.</a:t>
            </a:r>
            <a:endParaRPr/>
          </a:p>
          <a:p>
            <a:pPr indent="-285750" lvl="0" marL="285750" rtl="0" algn="l">
              <a:spcBef>
                <a:spcPts val="0"/>
              </a:spcBef>
              <a:spcAft>
                <a:spcPts val="0"/>
              </a:spcAft>
              <a:buClr>
                <a:srgbClr val="FFFFFF"/>
              </a:buClr>
              <a:buSzPct val="100000"/>
              <a:buFont typeface="Arial"/>
              <a:buChar char="•"/>
            </a:pPr>
            <a:r>
              <a:rPr lang="en-US" sz="1800">
                <a:solidFill>
                  <a:srgbClr val="FFFFFF"/>
                </a:solidFill>
              </a:rPr>
              <a:t>IF THE TOTAL PRICE FOR PROPERTIES WITH BALCONIES IS MUCH HIGHER, IT MAY INDICATE THAT MOST HIGH-VALUE PROPERTIES TEND TO INCLUDE BALCONIES.</a:t>
            </a:r>
            <a:endParaRPr/>
          </a:p>
          <a:p>
            <a:pPr indent="-285750" lvl="0" marL="285750" rtl="0" algn="l">
              <a:spcBef>
                <a:spcPts val="0"/>
              </a:spcBef>
              <a:spcAft>
                <a:spcPts val="0"/>
              </a:spcAft>
              <a:buClr>
                <a:srgbClr val="FFFFFF"/>
              </a:buClr>
              <a:buSzPct val="100000"/>
              <a:buFont typeface="Arial"/>
              <a:buChar char="•"/>
            </a:pPr>
            <a:r>
              <a:rPr lang="en-US" sz="1800">
                <a:solidFill>
                  <a:srgbClr val="FFFFFF"/>
                </a:solidFill>
              </a:rPr>
              <a:t>IF THE TOTALS ARE CLOSE, IT SUGGESTS BALCONIES DO NOT STRONGLY INFLUENCE THE OVERALL PROPERTY MARKET DISTRIBUTION.</a:t>
            </a:r>
            <a:endParaRPr/>
          </a:p>
          <a:p>
            <a:pPr indent="-285750" lvl="0" marL="285750" rtl="0" algn="l">
              <a:spcBef>
                <a:spcPts val="0"/>
              </a:spcBef>
              <a:spcAft>
                <a:spcPts val="0"/>
              </a:spcAft>
              <a:buClr>
                <a:srgbClr val="FFFFFF"/>
              </a:buClr>
              <a:buSzPct val="100000"/>
              <a:buFont typeface="Arial"/>
              <a:buChar char="•"/>
            </a:pPr>
            <a:r>
              <a:rPr lang="en-US" sz="1800">
                <a:solidFill>
                  <a:srgbClr val="FFFFFF"/>
                </a:solidFill>
              </a:rPr>
              <a:t>THIS VISUALIZATION REFLECTS THE </a:t>
            </a:r>
            <a:r>
              <a:rPr b="1" lang="en-US" sz="1800">
                <a:solidFill>
                  <a:srgbClr val="FFFFFF"/>
                </a:solidFill>
              </a:rPr>
              <a:t>AGGREGATE MARKET VALUE DISTRIBUTION</a:t>
            </a:r>
            <a:r>
              <a:rPr lang="en-US" sz="1800">
                <a:solidFill>
                  <a:srgbClr val="FFFFFF"/>
                </a:solidFill>
              </a:rPr>
              <a:t> BETWEEN PROPERTIES BASED ON THE BALCONY FEATURE.</a:t>
            </a:r>
            <a:endParaRPr/>
          </a:p>
          <a:p>
            <a:pPr indent="0" lvl="0" marL="0" rtl="0" algn="l">
              <a:spcBef>
                <a:spcPts val="0"/>
              </a:spcBef>
              <a:spcAft>
                <a:spcPts val="0"/>
              </a:spcAft>
              <a:buClr>
                <a:schemeClr val="lt1"/>
              </a:buClr>
              <a:buSzPct val="100000"/>
              <a:buFont typeface="Century Gothic"/>
              <a:buNone/>
            </a:pPr>
            <a:r>
              <a:t/>
            </a:r>
            <a:endParaRPr sz="1800">
              <a:solidFill>
                <a:srgbClr val="FFFFFF"/>
              </a:solidFill>
            </a:endParaRPr>
          </a:p>
        </p:txBody>
      </p:sp>
      <p:pic>
        <p:nvPicPr>
          <p:cNvPr id="191" name="Google Shape;191;p29"/>
          <p:cNvPicPr preferRelativeResize="0"/>
          <p:nvPr>
            <p:ph idx="1" type="body"/>
          </p:nvPr>
        </p:nvPicPr>
        <p:blipFill rotWithShape="1">
          <a:blip r:embed="Rf1e5b80a237a4d52">
            <a:alphaModFix/>
          </a:blip>
          <a:srcRect b="0" l="0" r="0" t="0"/>
          <a:stretch/>
        </p:blipFill>
        <p:spPr>
          <a:xfrm>
            <a:off x="1151739" y="2666999"/>
            <a:ext cx="9039839" cy="357305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0"/>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FFFFFF"/>
              </a:buClr>
              <a:buSzPts val="1800"/>
              <a:buFont typeface="Century Gothic"/>
              <a:buNone/>
            </a:pPr>
            <a:r>
              <a:rPr lang="en-US" sz="1800">
                <a:solidFill>
                  <a:srgbClr val="FFFFFF"/>
                </a:solidFill>
              </a:rPr>
              <a:t>THIS BAR CHART COMPARES THE </a:t>
            </a:r>
            <a:r>
              <a:rPr b="1" lang="en-US" sz="1800">
                <a:solidFill>
                  <a:srgbClr val="FFFFFF"/>
                </a:solidFill>
              </a:rPr>
              <a:t>AVERAGE PROPERTY PRICES</a:t>
            </a:r>
            <a:r>
              <a:rPr lang="en-US" sz="1800">
                <a:solidFill>
                  <a:srgbClr val="FFFFFF"/>
                </a:solidFill>
              </a:rPr>
              <a:t> BETWEEN HOMES </a:t>
            </a:r>
            <a:r>
              <a:rPr b="1" lang="en-US" sz="1800">
                <a:solidFill>
                  <a:srgbClr val="FFFFFF"/>
                </a:solidFill>
              </a:rPr>
              <a:t>WITH GARDENS</a:t>
            </a:r>
            <a:r>
              <a:rPr lang="en-US" sz="1800">
                <a:solidFill>
                  <a:srgbClr val="FFFFFF"/>
                </a:solidFill>
              </a:rPr>
              <a:t> AND THOSE </a:t>
            </a:r>
            <a:r>
              <a:rPr b="1" lang="en-US" sz="1800">
                <a:solidFill>
                  <a:srgbClr val="FFFFFF"/>
                </a:solidFill>
              </a:rPr>
              <a:t>WITHOUT</a:t>
            </a:r>
            <a:r>
              <a:rPr lang="en-US" sz="1800">
                <a:solidFill>
                  <a:srgbClr val="FFFFFF"/>
                </a:solidFill>
              </a:rPr>
              <a:t>.</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PROPERTIES WITH GARDENS OFTEN COMMAND HIGHER PRICES BECAUSE OUTDOOR SPACE INCREASES COMFORT, USABILITY, AND PRESTIGE.</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HOMES WITHOUT GARDENS USUALLY HAVE LOWER PRICES, MAKING THEM MORE BUDGET-FRIENDLY.</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THE CHART HELPS TO HIGHLIGHT HOW LIFESTYLE FEATURES LIKE A GARDEN CAN DIRECTLY AFFECT PROPERTY VALUATION.</a:t>
            </a:r>
            <a:endParaRPr sz="1800">
              <a:solidFill>
                <a:srgbClr val="FFFFFF"/>
              </a:solidFill>
            </a:endParaRPr>
          </a:p>
          <a:p>
            <a:pPr indent="0" lvl="0" marL="0" rtl="0" algn="l">
              <a:spcBef>
                <a:spcPts val="0"/>
              </a:spcBef>
              <a:spcAft>
                <a:spcPts val="0"/>
              </a:spcAft>
              <a:buClr>
                <a:schemeClr val="lt1"/>
              </a:buClr>
              <a:buSzPts val="1800"/>
              <a:buFont typeface="Century Gothic"/>
              <a:buNone/>
            </a:pPr>
            <a:r>
              <a:t/>
            </a:r>
            <a:endParaRPr sz="1800">
              <a:solidFill>
                <a:srgbClr val="FFFFFF"/>
              </a:solidFill>
            </a:endParaRPr>
          </a:p>
        </p:txBody>
      </p:sp>
      <p:pic>
        <p:nvPicPr>
          <p:cNvPr id="197" name="Google Shape;197;p30"/>
          <p:cNvPicPr preferRelativeResize="0"/>
          <p:nvPr>
            <p:ph idx="1" type="body"/>
          </p:nvPr>
        </p:nvPicPr>
        <p:blipFill rotWithShape="1">
          <a:blip r:embed="Rdbc7a33c1f804675">
            <a:alphaModFix/>
          </a:blip>
          <a:srcRect b="0" l="0" r="0" t="0"/>
          <a:stretch/>
        </p:blipFill>
        <p:spPr>
          <a:xfrm>
            <a:off x="1341803" y="2666999"/>
            <a:ext cx="9286013" cy="3844447"/>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1"/>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chemeClr val="lt1"/>
              </a:buClr>
              <a:buSzPct val="100000"/>
              <a:buFont typeface="Century Gothic"/>
              <a:buNone/>
            </a:pPr>
            <a:r>
              <a:rPr lang="en-US" sz="1800">
                <a:solidFill>
                  <a:schemeClr val="lt1"/>
                </a:solidFill>
              </a:rPr>
              <a:t>THIS BAR CHART SHOWS HOW PROPERTY PRICES VARY DEPENDING ON THE TYPE OF HEATING SYSTEM.</a:t>
            </a:r>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SOME HEATING TYPES (E.G., CENTRAL HEATING OR MODERN SYSTEMS) MAY BE LINKED WITH HIGHER PROPERTY VALUES, AS THEY IMPROVE COMFORT AND EFFICIENCY.</a:t>
            </a:r>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TRADITIONAL OR LESS EFFICIENT HEATING SYSTEMS MIGHT CORRESPOND TO LOWER PRICES.</a:t>
            </a:r>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THIS VISUALIZATION HIGHLIGHTS HOW INFRASTRUCTURE FEATURES, SUCH AS HEATING, CAN INFLUENCE BUYER PREFERENCES AND OVERALL PROPERTY VALUATION.</a:t>
            </a:r>
            <a:endParaRPr/>
          </a:p>
          <a:p>
            <a:pPr indent="0" lvl="0" marL="0" rtl="0" algn="l">
              <a:spcBef>
                <a:spcPts val="0"/>
              </a:spcBef>
              <a:spcAft>
                <a:spcPts val="0"/>
              </a:spcAft>
              <a:buClr>
                <a:schemeClr val="lt1"/>
              </a:buClr>
              <a:buSzPct val="100000"/>
              <a:buFont typeface="Century Gothic"/>
              <a:buNone/>
            </a:pPr>
            <a:br>
              <a:rPr lang="en-US"/>
            </a:br>
            <a:endParaRPr/>
          </a:p>
          <a:p>
            <a:pPr indent="0" lvl="0" marL="0" rtl="0" algn="l">
              <a:spcBef>
                <a:spcPts val="0"/>
              </a:spcBef>
              <a:spcAft>
                <a:spcPts val="0"/>
              </a:spcAft>
              <a:buClr>
                <a:schemeClr val="lt1"/>
              </a:buClr>
              <a:buSzPct val="100000"/>
              <a:buFont typeface="Century Gothic"/>
              <a:buNone/>
            </a:pPr>
            <a:r>
              <a:t/>
            </a:r>
            <a:endParaRPr sz="1800">
              <a:solidFill>
                <a:schemeClr val="lt1"/>
              </a:solidFill>
            </a:endParaRPr>
          </a:p>
        </p:txBody>
      </p:sp>
      <p:pic>
        <p:nvPicPr>
          <p:cNvPr descr="A graph of different colored lines&#10;&#10;AI-generated content may be incorrect." id="203" name="Google Shape;203;p31"/>
          <p:cNvPicPr preferRelativeResize="0"/>
          <p:nvPr>
            <p:ph idx="1" type="body"/>
          </p:nvPr>
        </p:nvPicPr>
        <p:blipFill rotWithShape="1">
          <a:blip r:embed="R969b26def9964776">
            <a:alphaModFix/>
          </a:blip>
          <a:srcRect b="0" l="0" r="0" t="0"/>
          <a:stretch/>
        </p:blipFill>
        <p:spPr>
          <a:xfrm>
            <a:off x="1997245" y="2666999"/>
            <a:ext cx="8194333" cy="3124201"/>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2"/>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FFFFFF"/>
              </a:buClr>
              <a:buSzPts val="1800"/>
              <a:buFont typeface="Century Gothic"/>
              <a:buNone/>
            </a:pPr>
            <a:r>
              <a:rPr lang="en-US" sz="1800">
                <a:solidFill>
                  <a:srgbClr val="FFFFFF"/>
                </a:solidFill>
              </a:rPr>
              <a:t>THIS BAR CHART COMPARES AVERAGE PROPERTY PRICES ACROSS DIFFERENT TYPES OF VIEWS.</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PROPERTIES WITH </a:t>
            </a:r>
            <a:r>
              <a:rPr b="1" lang="en-US" sz="1800">
                <a:solidFill>
                  <a:srgbClr val="FFFFFF"/>
                </a:solidFill>
              </a:rPr>
              <a:t>PREMIUM VIEWS</a:t>
            </a:r>
            <a:r>
              <a:rPr lang="en-US" sz="1800">
                <a:solidFill>
                  <a:srgbClr val="FFFFFF"/>
                </a:solidFill>
              </a:rPr>
              <a:t> (SUCH AS SEA, RIVER, OR PARK) GENERALLY SHOW HIGHER PRICES, AS LOCATION AESTHETICS ADD STRONG VALUE.</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HOMES WITH </a:t>
            </a:r>
            <a:r>
              <a:rPr b="1" lang="en-US" sz="1800">
                <a:solidFill>
                  <a:srgbClr val="FFFFFF"/>
                </a:solidFill>
              </a:rPr>
              <a:t>STANDARD OR LESS ATTRACTIVE VIEWS</a:t>
            </a:r>
            <a:r>
              <a:rPr lang="en-US" sz="1800">
                <a:solidFill>
                  <a:srgbClr val="FFFFFF"/>
                </a:solidFill>
              </a:rPr>
              <a:t> TEND TO BE CHEAPER, MAKING THEM MORE BUDGET-FRIENDLY.</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THE CHART HIGHLIGHTS HOW MUCH THE </a:t>
            </a:r>
            <a:r>
              <a:rPr i="1" lang="en-US" sz="1800">
                <a:solidFill>
                  <a:srgbClr val="FFFFFF"/>
                </a:solidFill>
              </a:rPr>
              <a:t>VISUAL SURROUNDINGS</a:t>
            </a:r>
            <a:r>
              <a:rPr lang="en-US" sz="1800">
                <a:solidFill>
                  <a:srgbClr val="FFFFFF"/>
                </a:solidFill>
              </a:rPr>
              <a:t> CONTRIBUTE TO PROPERTY VALUATION AND BUYER PREFERENCES.</a:t>
            </a:r>
            <a:endParaRPr sz="1800">
              <a:solidFill>
                <a:srgbClr val="FFFFFF"/>
              </a:solidFill>
            </a:endParaRPr>
          </a:p>
          <a:p>
            <a:pPr indent="0" lvl="0" marL="0" rtl="0" algn="l">
              <a:spcBef>
                <a:spcPts val="0"/>
              </a:spcBef>
              <a:spcAft>
                <a:spcPts val="0"/>
              </a:spcAft>
              <a:buClr>
                <a:schemeClr val="lt1"/>
              </a:buClr>
              <a:buSzPts val="1800"/>
              <a:buFont typeface="Century Gothic"/>
              <a:buNone/>
            </a:pPr>
            <a:r>
              <a:t/>
            </a:r>
            <a:endParaRPr sz="1800">
              <a:solidFill>
                <a:srgbClr val="FFFFFF"/>
              </a:solidFill>
            </a:endParaRPr>
          </a:p>
        </p:txBody>
      </p:sp>
      <p:pic>
        <p:nvPicPr>
          <p:cNvPr id="209" name="Google Shape;209;p32"/>
          <p:cNvPicPr preferRelativeResize="0"/>
          <p:nvPr>
            <p:ph idx="1" type="body"/>
          </p:nvPr>
        </p:nvPicPr>
        <p:blipFill rotWithShape="1">
          <a:blip r:embed="R9eca0fd6033e4235">
            <a:alphaModFix/>
          </a:blip>
          <a:srcRect b="0" l="0" r="0" t="0"/>
          <a:stretch/>
        </p:blipFill>
        <p:spPr>
          <a:xfrm>
            <a:off x="1141301" y="2666999"/>
            <a:ext cx="10000167" cy="35730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chemeClr val="lt1"/>
              </a:buClr>
              <a:buSzPct val="100000"/>
              <a:buFont typeface="Century Gothic"/>
              <a:buNone/>
            </a:pPr>
            <a:r>
              <a:rPr lang="en-US" sz="1800">
                <a:solidFill>
                  <a:schemeClr val="lt1"/>
                </a:solidFill>
              </a:rPr>
              <a:t>THIS BAR CHART SHOWS HOW DIFFERENT INTERIOR DESIGN STYLES INFLUENCE PROPERTY PRICES.</a:t>
            </a:r>
            <a:endParaRPr>
              <a:solidFill>
                <a:schemeClr val="lt1"/>
              </a:solidFill>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PROPERTIES WITH </a:t>
            </a:r>
            <a:r>
              <a:rPr b="1" lang="en-US" sz="1800">
                <a:solidFill>
                  <a:schemeClr val="lt1"/>
                </a:solidFill>
              </a:rPr>
              <a:t>MODERN OR LUXURY INTERIOR STYLES</a:t>
            </a:r>
            <a:r>
              <a:rPr lang="en-US" sz="1800">
                <a:solidFill>
                  <a:schemeClr val="lt1"/>
                </a:solidFill>
              </a:rPr>
              <a:t> USUALLY HAVE HIGHER PRICES BECAUSE THEY APPEAL TO BUYERS SEEKING COMFORT AND AESTHETICS.</a:t>
            </a:r>
            <a:endParaRPr>
              <a:solidFill>
                <a:schemeClr val="lt1"/>
              </a:solidFill>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MORE </a:t>
            </a:r>
            <a:r>
              <a:rPr b="1" lang="en-US" sz="1800">
                <a:solidFill>
                  <a:schemeClr val="lt1"/>
                </a:solidFill>
              </a:rPr>
              <a:t>BASIC OR TRADITIONAL STYLES</a:t>
            </a:r>
            <a:r>
              <a:rPr lang="en-US" sz="1800">
                <a:solidFill>
                  <a:schemeClr val="lt1"/>
                </a:solidFill>
              </a:rPr>
              <a:t> MAY CORRESPOND TO LOWER PRICES, ATTRACTING BUYERS ON A TIGHTER BUDGET.</a:t>
            </a:r>
            <a:endParaRPr>
              <a:solidFill>
                <a:schemeClr val="lt1"/>
              </a:solidFill>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THE CHART HIGHLIGHTS HOW INTERIOR DESIGN CHOICES CAN SIGNIFICANTLY AFFECT PROPERTY VALUE BEYOND JUST SIZE OR LOCATION.</a:t>
            </a:r>
            <a:endParaRPr>
              <a:solidFill>
                <a:schemeClr val="lt1"/>
              </a:solidFill>
            </a:endParaRPr>
          </a:p>
          <a:p>
            <a:pPr indent="0" lvl="0" marL="0" rtl="0" algn="l">
              <a:spcBef>
                <a:spcPts val="0"/>
              </a:spcBef>
              <a:spcAft>
                <a:spcPts val="0"/>
              </a:spcAft>
              <a:buClr>
                <a:schemeClr val="lt1"/>
              </a:buClr>
              <a:buSzPct val="100000"/>
              <a:buFont typeface="Century Gothic"/>
              <a:buNone/>
            </a:pPr>
            <a:r>
              <a:t/>
            </a:r>
            <a:endParaRPr sz="1800">
              <a:solidFill>
                <a:schemeClr val="lt1"/>
              </a:solidFill>
            </a:endParaRPr>
          </a:p>
        </p:txBody>
      </p:sp>
      <p:pic>
        <p:nvPicPr>
          <p:cNvPr descr="A graph of different colored lines&#10;&#10;AI-generated content may be incorrect." id="215" name="Google Shape;215;p33"/>
          <p:cNvPicPr preferRelativeResize="0"/>
          <p:nvPr>
            <p:ph idx="1" type="body"/>
          </p:nvPr>
        </p:nvPicPr>
        <p:blipFill rotWithShape="1">
          <a:blip r:embed="R82b7e6643a9e416f">
            <a:alphaModFix/>
          </a:blip>
          <a:srcRect b="0" l="0" r="0" t="0"/>
          <a:stretch/>
        </p:blipFill>
        <p:spPr>
          <a:xfrm>
            <a:off x="1141300" y="2666999"/>
            <a:ext cx="9760086" cy="3593927"/>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4"/>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chemeClr val="lt1"/>
              </a:buClr>
              <a:buSzPct val="100000"/>
              <a:buFont typeface="Century Gothic"/>
              <a:buNone/>
            </a:pPr>
            <a:r>
              <a:rPr lang="en-US" sz="1800">
                <a:solidFill>
                  <a:schemeClr val="lt1"/>
                </a:solidFill>
              </a:rPr>
              <a:t>THIS VIOLIN PLOT SHOWS THE DISTRIBUTION OF PROPERTY PRICES ACROSS DIFFERENT BUILDING MATERIALS.</a:t>
            </a:r>
            <a:endParaRPr>
              <a:solidFill>
                <a:schemeClr val="lt1"/>
              </a:solidFill>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THE </a:t>
            </a:r>
            <a:r>
              <a:rPr b="1" lang="en-US" sz="1800">
                <a:solidFill>
                  <a:schemeClr val="lt1"/>
                </a:solidFill>
              </a:rPr>
              <a:t>SHAPE</a:t>
            </a:r>
            <a:r>
              <a:rPr lang="en-US" sz="1800">
                <a:solidFill>
                  <a:schemeClr val="lt1"/>
                </a:solidFill>
              </a:rPr>
              <a:t> OF EACH VIOLIN INDICATES HOW PRICES ARE SPREAD FOR THAT MATERIAL (WIDER PARTS = MORE COMMON PRICE RANGES).</a:t>
            </a:r>
            <a:endParaRPr>
              <a:solidFill>
                <a:schemeClr val="lt1"/>
              </a:solidFill>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MATERIALS ASSOCIATED WITH </a:t>
            </a:r>
            <a:r>
              <a:rPr b="1" lang="en-US" sz="1800">
                <a:solidFill>
                  <a:schemeClr val="lt1"/>
                </a:solidFill>
              </a:rPr>
              <a:t>LUXURY OR DURABILITY</a:t>
            </a:r>
            <a:r>
              <a:rPr lang="en-US" sz="1800">
                <a:solidFill>
                  <a:schemeClr val="lt1"/>
                </a:solidFill>
              </a:rPr>
              <a:t> (E.G., HIGH-QUALITY STONE, REINFORCED CONCRETE) MAY SHOW HIGHER PRICE RANGES.</a:t>
            </a:r>
            <a:endParaRPr>
              <a:solidFill>
                <a:schemeClr val="lt1"/>
              </a:solidFill>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MORE </a:t>
            </a:r>
            <a:r>
              <a:rPr b="1" lang="en-US" sz="1800">
                <a:solidFill>
                  <a:schemeClr val="lt1"/>
                </a:solidFill>
              </a:rPr>
              <a:t>BASIC OR INEXPENSIVE MATERIALS</a:t>
            </a:r>
            <a:r>
              <a:rPr lang="en-US" sz="1800">
                <a:solidFill>
                  <a:schemeClr val="lt1"/>
                </a:solidFill>
              </a:rPr>
              <a:t> LIKELY CORRESPOND TO LOWER PRICES.</a:t>
            </a:r>
            <a:endParaRPr>
              <a:solidFill>
                <a:schemeClr val="lt1"/>
              </a:solidFill>
            </a:endParaRPr>
          </a:p>
          <a:p>
            <a:pPr indent="-285750" lvl="0" marL="285750" rtl="0" algn="l">
              <a:spcBef>
                <a:spcPts val="0"/>
              </a:spcBef>
              <a:spcAft>
                <a:spcPts val="0"/>
              </a:spcAft>
              <a:buClr>
                <a:schemeClr val="lt1"/>
              </a:buClr>
              <a:buSzPct val="100000"/>
              <a:buFont typeface="Arial"/>
              <a:buChar char="•"/>
            </a:pPr>
            <a:r>
              <a:rPr lang="en-US" sz="1800">
                <a:solidFill>
                  <a:schemeClr val="lt1"/>
                </a:solidFill>
              </a:rPr>
              <a:t>THE PLOT ALSO HIGHLIGHTS VARIABILITY: SOME MATERIALS HAVE TIGHT PRICE RANGES, WHILE OTHERS SHOW A BROAD SPREAD (CHEAP AND EXPENSIVE PROPERTIES BOTH USING THE SAME MATERIAL).</a:t>
            </a:r>
            <a:endParaRPr>
              <a:solidFill>
                <a:schemeClr val="lt1"/>
              </a:solidFill>
            </a:endParaRPr>
          </a:p>
          <a:p>
            <a:pPr indent="0" lvl="0" marL="0" rtl="0" algn="l">
              <a:spcBef>
                <a:spcPts val="0"/>
              </a:spcBef>
              <a:spcAft>
                <a:spcPts val="0"/>
              </a:spcAft>
              <a:buClr>
                <a:schemeClr val="lt1"/>
              </a:buClr>
              <a:buSzPct val="100000"/>
              <a:buFont typeface="Century Gothic"/>
              <a:buNone/>
            </a:pPr>
            <a:r>
              <a:t/>
            </a:r>
            <a:endParaRPr sz="1800">
              <a:solidFill>
                <a:schemeClr val="lt1"/>
              </a:solidFill>
            </a:endParaRPr>
          </a:p>
        </p:txBody>
      </p:sp>
      <p:pic>
        <p:nvPicPr>
          <p:cNvPr descr="A chart of different colors of leaves&#10;&#10;AI-generated content may be incorrect." id="221" name="Google Shape;221;p34"/>
          <p:cNvPicPr preferRelativeResize="0"/>
          <p:nvPr>
            <p:ph idx="1" type="body"/>
          </p:nvPr>
        </p:nvPicPr>
        <p:blipFill rotWithShape="1">
          <a:blip r:embed="Rfcd13e840dc54d62">
            <a:alphaModFix/>
          </a:blip>
          <a:srcRect b="0" l="0" r="0" t="0"/>
          <a:stretch/>
        </p:blipFill>
        <p:spPr>
          <a:xfrm>
            <a:off x="2016549" y="2666999"/>
            <a:ext cx="8322739" cy="3687872"/>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5"/>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FFFFFF"/>
              </a:buClr>
              <a:buSzPts val="1800"/>
              <a:buFont typeface="Century Gothic"/>
              <a:buNone/>
            </a:pPr>
            <a:r>
              <a:rPr lang="en-US" sz="1800">
                <a:solidFill>
                  <a:srgbClr val="FFFFFF"/>
                </a:solidFill>
              </a:rPr>
              <a:t>THIS PLOT COMPARES PROPERTY PRICES ACROSS DIFFERENT BUILDING STATUSES (E.G., NEW, UNDER CONSTRUCTION, OLD).</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b="1" lang="en-US" sz="1800">
                <a:solidFill>
                  <a:srgbClr val="FFFFFF"/>
                </a:solidFill>
              </a:rPr>
              <a:t>NEWLY BUILT PROPERTIES</a:t>
            </a:r>
            <a:r>
              <a:rPr lang="en-US" sz="1800">
                <a:solidFill>
                  <a:srgbClr val="FFFFFF"/>
                </a:solidFill>
              </a:rPr>
              <a:t> OFTEN SHOW HIGHER PRICES DUE TO MODERN DESIGN AND MINIMAL MAINTENANCE NEEDS.</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b="1" lang="en-US" sz="1800">
                <a:solidFill>
                  <a:srgbClr val="FFFFFF"/>
                </a:solidFill>
              </a:rPr>
              <a:t>UNDER-CONSTRUCTION PROPERTIES</a:t>
            </a:r>
            <a:r>
              <a:rPr lang="en-US" sz="1800">
                <a:solidFill>
                  <a:srgbClr val="FFFFFF"/>
                </a:solidFill>
              </a:rPr>
              <a:t> MAY HAVE VARYING PRICES DEPENDING ON LOCATION AND EXPECTED QUALITY.</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b="1" lang="en-US" sz="1800">
                <a:solidFill>
                  <a:srgbClr val="FFFFFF"/>
                </a:solidFill>
              </a:rPr>
              <a:t>OLDER PROPERTIES</a:t>
            </a:r>
            <a:r>
              <a:rPr lang="en-US" sz="1800">
                <a:solidFill>
                  <a:srgbClr val="FFFFFF"/>
                </a:solidFill>
              </a:rPr>
              <a:t> USUALLY HAVE LOWER PRICES, UNLESS THEY HAVE HISTORICAL OR PREMIUM VALUE.</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THE PLOT ALSO HIGHLIGHTS OUTLIERS, SUCH AS EXCEPTIONALLY EXPENSIVE OLD BUILDINGS OR AFFORDABLE NEW PROJECTS.</a:t>
            </a:r>
            <a:endParaRPr sz="1800">
              <a:solidFill>
                <a:srgbClr val="FFFFFF"/>
              </a:solidFill>
            </a:endParaRPr>
          </a:p>
          <a:p>
            <a:pPr indent="0" lvl="0" marL="0" rtl="0" algn="l">
              <a:spcBef>
                <a:spcPts val="0"/>
              </a:spcBef>
              <a:spcAft>
                <a:spcPts val="0"/>
              </a:spcAft>
              <a:buClr>
                <a:schemeClr val="lt1"/>
              </a:buClr>
              <a:buSzPts val="1800"/>
              <a:buFont typeface="Century Gothic"/>
              <a:buNone/>
            </a:pPr>
            <a:r>
              <a:t/>
            </a:r>
            <a:endParaRPr sz="1800">
              <a:solidFill>
                <a:srgbClr val="FFFFFF"/>
              </a:solidFill>
            </a:endParaRPr>
          </a:p>
        </p:txBody>
      </p:sp>
      <p:pic>
        <p:nvPicPr>
          <p:cNvPr descr="A graph of different colored squares&#10;&#10;AI-generated content may be incorrect." id="227" name="Google Shape;227;p35"/>
          <p:cNvPicPr preferRelativeResize="0"/>
          <p:nvPr>
            <p:ph idx="1" type="body"/>
          </p:nvPr>
        </p:nvPicPr>
        <p:blipFill rotWithShape="1">
          <a:blip r:embed="R95bd4f28ffec493e">
            <a:alphaModFix/>
          </a:blip>
          <a:srcRect b="0" l="0" r="0" t="0"/>
          <a:stretch/>
        </p:blipFill>
        <p:spPr>
          <a:xfrm>
            <a:off x="2016903" y="3063656"/>
            <a:ext cx="7956688" cy="3301653"/>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6"/>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rgbClr val="FFFFFF"/>
              </a:buClr>
              <a:buSzPct val="100000"/>
              <a:buFont typeface="Century Gothic"/>
              <a:buNone/>
            </a:pPr>
            <a:r>
              <a:rPr lang="en-US" sz="1800">
                <a:solidFill>
                  <a:srgbClr val="FFFFFF"/>
                </a:solidFill>
              </a:rPr>
              <a:t>THIS STRIP PLOT DISPLAYS INDIVIDUAL PROPERTY PRICES FOR HOMES </a:t>
            </a:r>
            <a:r>
              <a:rPr b="1" lang="en-US" sz="1800">
                <a:solidFill>
                  <a:srgbClr val="FFFFFF"/>
                </a:solidFill>
              </a:rPr>
              <a:t>WITH</a:t>
            </a:r>
            <a:r>
              <a:rPr lang="en-US" sz="1800">
                <a:solidFill>
                  <a:srgbClr val="FFFFFF"/>
                </a:solidFill>
              </a:rPr>
              <a:t> AND </a:t>
            </a:r>
            <a:r>
              <a:rPr b="1" lang="en-US" sz="1800">
                <a:solidFill>
                  <a:srgbClr val="FFFFFF"/>
                </a:solidFill>
              </a:rPr>
              <a:t>WITHOUT GARDENS</a:t>
            </a:r>
            <a:r>
              <a:rPr lang="en-US" sz="1800">
                <a:solidFill>
                  <a:srgbClr val="FFFFFF"/>
                </a:solidFill>
              </a:rPr>
              <a:t>.</a:t>
            </a:r>
            <a:endParaRPr/>
          </a:p>
          <a:p>
            <a:pPr indent="-285750" lvl="0" marL="285750" rtl="0" algn="l">
              <a:spcBef>
                <a:spcPts val="0"/>
              </a:spcBef>
              <a:spcAft>
                <a:spcPts val="0"/>
              </a:spcAft>
              <a:buClr>
                <a:srgbClr val="FFFFFF"/>
              </a:buClr>
              <a:buSzPct val="100000"/>
              <a:buFont typeface="Arial"/>
              <a:buChar char="•"/>
            </a:pPr>
            <a:r>
              <a:rPr lang="en-US" sz="1800">
                <a:solidFill>
                  <a:srgbClr val="FFFFFF"/>
                </a:solidFill>
              </a:rPr>
              <a:t>EACH POINT REPRESENTS A PROPERTY, SO WE CAN SEE THE SPREAD OF PRICES, NOT JUST THE AVERAGE.</a:t>
            </a:r>
            <a:endParaRPr/>
          </a:p>
          <a:p>
            <a:pPr indent="-285750" lvl="0" marL="285750" rtl="0" algn="l">
              <a:spcBef>
                <a:spcPts val="0"/>
              </a:spcBef>
              <a:spcAft>
                <a:spcPts val="0"/>
              </a:spcAft>
              <a:buClr>
                <a:srgbClr val="FFFFFF"/>
              </a:buClr>
              <a:buSzPct val="100000"/>
              <a:buFont typeface="Arial"/>
              <a:buChar char="•"/>
            </a:pPr>
            <a:r>
              <a:rPr lang="en-US" sz="1800">
                <a:solidFill>
                  <a:srgbClr val="FFFFFF"/>
                </a:solidFill>
              </a:rPr>
              <a:t>PROPERTIES WITH GARDENS OFTEN CLUSTER AT HIGHER PRICE POINTS, SHOWING ADDED VALUE FOR OUTDOOR SPACE.</a:t>
            </a:r>
            <a:endParaRPr/>
          </a:p>
          <a:p>
            <a:pPr indent="-285750" lvl="0" marL="285750" rtl="0" algn="l">
              <a:spcBef>
                <a:spcPts val="0"/>
              </a:spcBef>
              <a:spcAft>
                <a:spcPts val="0"/>
              </a:spcAft>
              <a:buClr>
                <a:srgbClr val="FFFFFF"/>
              </a:buClr>
              <a:buSzPct val="100000"/>
              <a:buFont typeface="Arial"/>
              <a:buChar char="•"/>
            </a:pPr>
            <a:r>
              <a:rPr lang="en-US" sz="1800">
                <a:solidFill>
                  <a:srgbClr val="FFFFFF"/>
                </a:solidFill>
              </a:rPr>
              <a:t>HOMES WITHOUT GARDENS GENERALLY APPEAR AT LOWER PRICE LEVELS.</a:t>
            </a:r>
            <a:endParaRPr/>
          </a:p>
          <a:p>
            <a:pPr indent="-285750" lvl="0" marL="285750" rtl="0" algn="l">
              <a:spcBef>
                <a:spcPts val="0"/>
              </a:spcBef>
              <a:spcAft>
                <a:spcPts val="0"/>
              </a:spcAft>
              <a:buClr>
                <a:srgbClr val="FFFFFF"/>
              </a:buClr>
              <a:buSzPct val="100000"/>
              <a:buFont typeface="Arial"/>
              <a:buChar char="•"/>
            </a:pPr>
            <a:r>
              <a:rPr lang="en-US" sz="1800">
                <a:solidFill>
                  <a:srgbClr val="FFFFFF"/>
                </a:solidFill>
              </a:rPr>
              <a:t>OUTLIERS MAY INDICATE UNUSUALLY EXPENSIVE OR CHEAP PROPERTIES RELATIVE TO GARDEN PRESENCE.</a:t>
            </a:r>
            <a:endParaRPr/>
          </a:p>
          <a:p>
            <a:pPr indent="0" lvl="0" marL="0" rtl="0" algn="l">
              <a:spcBef>
                <a:spcPts val="0"/>
              </a:spcBef>
              <a:spcAft>
                <a:spcPts val="0"/>
              </a:spcAft>
              <a:buClr>
                <a:schemeClr val="lt1"/>
              </a:buClr>
              <a:buSzPct val="100000"/>
              <a:buFont typeface="Century Gothic"/>
              <a:buNone/>
            </a:pPr>
            <a:r>
              <a:t/>
            </a:r>
            <a:endParaRPr sz="1800">
              <a:solidFill>
                <a:srgbClr val="FFFFFF"/>
              </a:solidFill>
            </a:endParaRPr>
          </a:p>
        </p:txBody>
      </p:sp>
      <p:pic>
        <p:nvPicPr>
          <p:cNvPr descr="A chart of different colored dots&#10;&#10;AI-generated content may be incorrect." id="233" name="Google Shape;233;p36"/>
          <p:cNvPicPr preferRelativeResize="0"/>
          <p:nvPr>
            <p:ph idx="1" type="body"/>
          </p:nvPr>
        </p:nvPicPr>
        <p:blipFill rotWithShape="1">
          <a:blip r:embed="R7d24046c00734ef8">
            <a:alphaModFix/>
          </a:blip>
          <a:srcRect b="0" l="0" r="0" t="0"/>
          <a:stretch/>
        </p:blipFill>
        <p:spPr>
          <a:xfrm>
            <a:off x="1278131" y="2666999"/>
            <a:ext cx="9402918" cy="3865324"/>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7"/>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FFFFFF"/>
              </a:buClr>
              <a:buSzPts val="1800"/>
              <a:buFont typeface="Century Gothic"/>
              <a:buNone/>
            </a:pPr>
            <a:r>
              <a:rPr lang="en-US" sz="1800">
                <a:solidFill>
                  <a:srgbClr val="FFFFFF"/>
                </a:solidFill>
              </a:rPr>
              <a:t>THIS HISTOGRAM SHOWS HOW BUILDING AGES ARE DISTRIBUTED ACROSS THE DATASET.</a:t>
            </a:r>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THE KDE CURVE HELPS VISUALIZE THE DENSITY OF PROPERTIES AT DIFFERENT AGES.</a:t>
            </a:r>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PEAKS INDICATE COMMON BUILDING AGE RANGES (E.G., MANY PROPERTIES BUILT RECENTLY OR DURING CERTAIN DECADES).</a:t>
            </a:r>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FEWER PROPERTIES EXIST AT EXTREME AGES (VERY OLD OR VERY NEW).</a:t>
            </a:r>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THIS PLOT HELPS UNDERSTAND THE GENERAL AGE PROFILE OF THE REAL ESTATE MARKET AND IDENTIFY CLUSTERS OR GAPS IN CONSTRUCTION PERIODS.</a:t>
            </a:r>
            <a:endParaRPr/>
          </a:p>
          <a:p>
            <a:pPr indent="0" lvl="0" marL="0" rtl="0" algn="l">
              <a:spcBef>
                <a:spcPts val="0"/>
              </a:spcBef>
              <a:spcAft>
                <a:spcPts val="0"/>
              </a:spcAft>
              <a:buClr>
                <a:schemeClr val="lt1"/>
              </a:buClr>
              <a:buSzPts val="1800"/>
              <a:buFont typeface="Century Gothic"/>
              <a:buNone/>
            </a:pPr>
            <a:r>
              <a:t/>
            </a:r>
            <a:endParaRPr sz="1800">
              <a:solidFill>
                <a:srgbClr val="FFFFFF"/>
              </a:solidFill>
            </a:endParaRPr>
          </a:p>
        </p:txBody>
      </p:sp>
      <p:pic>
        <p:nvPicPr>
          <p:cNvPr descr="A graph of a building age distribution&#10;&#10;AI-generated content may be incorrect." id="239" name="Google Shape;239;p37"/>
          <p:cNvPicPr preferRelativeResize="0"/>
          <p:nvPr>
            <p:ph idx="1" type="body"/>
          </p:nvPr>
        </p:nvPicPr>
        <p:blipFill rotWithShape="1">
          <a:blip r:embed="R52dc1bae51494f1d">
            <a:alphaModFix/>
          </a:blip>
          <a:srcRect b="0" l="0" r="0" t="0"/>
          <a:stretch/>
        </p:blipFill>
        <p:spPr>
          <a:xfrm>
            <a:off x="2444248" y="2666999"/>
            <a:ext cx="7488218" cy="359392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285750" lvl="0" marL="285750" rtl="0" algn="l">
              <a:lnSpc>
                <a:spcPct val="90000"/>
              </a:lnSpc>
              <a:spcBef>
                <a:spcPts val="0"/>
              </a:spcBef>
              <a:spcAft>
                <a:spcPts val="0"/>
              </a:spcAft>
              <a:buClr>
                <a:schemeClr val="dk1"/>
              </a:buClr>
              <a:buSzPct val="100000"/>
              <a:buFont typeface="Arial"/>
              <a:buChar char="•"/>
            </a:pPr>
            <a:r>
              <a:rPr lang="en-US" sz="1800"/>
              <a:t>The pie chart shows the </a:t>
            </a:r>
            <a:r>
              <a:rPr b="1" lang="en-US" sz="1800"/>
              <a:t>proportion of total sales contributed by each region</a:t>
            </a:r>
            <a:r>
              <a:rPr lang="en-US" sz="1800"/>
              <a:t> (West, East, Central, South).</a:t>
            </a:r>
            <a:endParaRPr/>
          </a:p>
          <a:p>
            <a:pPr indent="-285750" lvl="0" marL="285750" rtl="0" algn="l">
              <a:lnSpc>
                <a:spcPct val="90000"/>
              </a:lnSpc>
              <a:spcBef>
                <a:spcPts val="0"/>
              </a:spcBef>
              <a:spcAft>
                <a:spcPts val="0"/>
              </a:spcAft>
              <a:buClr>
                <a:schemeClr val="dk1"/>
              </a:buClr>
              <a:buSzPct val="100000"/>
              <a:buFont typeface="Arial"/>
              <a:buChar char="•"/>
            </a:pPr>
            <a:r>
              <a:rPr lang="en-US" sz="1800"/>
              <a:t>It highlights which region is the </a:t>
            </a:r>
            <a:r>
              <a:rPr b="1" lang="en-US" sz="1800"/>
              <a:t>strongest market</a:t>
            </a:r>
            <a:r>
              <a:rPr lang="en-US" sz="1800"/>
              <a:t> and which ones are weaker.</a:t>
            </a:r>
            <a:endParaRPr/>
          </a:p>
          <a:p>
            <a:pPr indent="-285750" lvl="0" marL="285750" rtl="0" algn="l">
              <a:lnSpc>
                <a:spcPct val="90000"/>
              </a:lnSpc>
              <a:spcBef>
                <a:spcPts val="0"/>
              </a:spcBef>
              <a:spcAft>
                <a:spcPts val="0"/>
              </a:spcAft>
              <a:buClr>
                <a:schemeClr val="dk1"/>
              </a:buClr>
              <a:buSzPct val="100000"/>
              <a:buFont typeface="Arial"/>
              <a:buChar char="•"/>
            </a:pPr>
            <a:r>
              <a:rPr lang="en-US" sz="1800"/>
              <a:t>Typically, the </a:t>
            </a:r>
            <a:r>
              <a:rPr b="1" lang="en-US" sz="1800"/>
              <a:t>West and East regions</a:t>
            </a:r>
            <a:r>
              <a:rPr lang="en-US" sz="1800"/>
              <a:t> often dominate sales, while Central or South may contribute less.</a:t>
            </a:r>
            <a:endParaRPr/>
          </a:p>
          <a:p>
            <a:pPr indent="-285750" lvl="0" marL="285750" rtl="0" algn="l">
              <a:lnSpc>
                <a:spcPct val="90000"/>
              </a:lnSpc>
              <a:spcBef>
                <a:spcPts val="0"/>
              </a:spcBef>
              <a:spcAft>
                <a:spcPts val="0"/>
              </a:spcAft>
              <a:buClr>
                <a:schemeClr val="dk1"/>
              </a:buClr>
              <a:buSzPct val="100000"/>
              <a:buFont typeface="Arial"/>
              <a:buChar char="•"/>
            </a:pPr>
            <a:r>
              <a:rPr lang="en-US" sz="1800"/>
              <a:t>This insight helps in </a:t>
            </a:r>
            <a:r>
              <a:rPr b="1" lang="en-US" sz="1800"/>
              <a:t>geographic strategy</a:t>
            </a:r>
            <a:r>
              <a:rPr lang="en-US" sz="1800"/>
              <a:t>: allocate resources, marketing, and logistics based on regional performance.</a:t>
            </a:r>
            <a:endParaRPr/>
          </a:p>
          <a:p>
            <a:pPr indent="0" lvl="0" marL="0" rtl="0" algn="l">
              <a:lnSpc>
                <a:spcPct val="90000"/>
              </a:lnSpc>
              <a:spcBef>
                <a:spcPts val="0"/>
              </a:spcBef>
              <a:spcAft>
                <a:spcPts val="0"/>
              </a:spcAft>
              <a:buClr>
                <a:schemeClr val="dk1"/>
              </a:buClr>
              <a:buSzPct val="100000"/>
              <a:buFont typeface="Play"/>
              <a:buNone/>
            </a:pPr>
            <a:r>
              <a:t/>
            </a:r>
            <a:endParaRPr sz="1800"/>
          </a:p>
          <a:p>
            <a:pPr indent="0" lvl="0" marL="0" rtl="0" algn="l">
              <a:lnSpc>
                <a:spcPct val="90000"/>
              </a:lnSpc>
              <a:spcBef>
                <a:spcPts val="0"/>
              </a:spcBef>
              <a:spcAft>
                <a:spcPts val="0"/>
              </a:spcAft>
              <a:buClr>
                <a:schemeClr val="dk1"/>
              </a:buClr>
              <a:buSzPct val="100000"/>
              <a:buFont typeface="Play"/>
              <a:buNone/>
            </a:pPr>
            <a:r>
              <a:t/>
            </a:r>
            <a:endParaRPr sz="1800"/>
          </a:p>
        </p:txBody>
      </p:sp>
      <p:pic>
        <p:nvPicPr>
          <p:cNvPr descr="A pie chart with different colored circles&#10;&#10;AI-generated content may be incorrect." id="129" name="Google Shape;129;p18"/>
          <p:cNvPicPr preferRelativeResize="0"/>
          <p:nvPr>
            <p:ph idx="1" type="body"/>
          </p:nvPr>
        </p:nvPicPr>
        <p:blipFill rotWithShape="1">
          <a:blip r:embed="R00645e9284ed409e">
            <a:alphaModFix/>
          </a:blip>
          <a:srcRect b="0" l="0" r="0" t="0"/>
          <a:stretch/>
        </p:blipFill>
        <p:spPr>
          <a:xfrm>
            <a:off x="1231727" y="2098079"/>
            <a:ext cx="9342327" cy="4056949"/>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8"/>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FFFFFF"/>
              </a:buClr>
              <a:buSzPts val="1800"/>
              <a:buFont typeface="Century Gothic"/>
              <a:buNone/>
            </a:pPr>
            <a:r>
              <a:rPr lang="en-US" sz="1800">
                <a:solidFill>
                  <a:srgbClr val="FFFFFF"/>
                </a:solidFill>
              </a:rPr>
              <a:t>THIS HEATMAP SHOWS THE STRENGTH AND DIRECTION OF RELATIONSHIPS BETWEEN NUMERIC FEATURES:</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b="1" lang="en-US" sz="1800">
                <a:solidFill>
                  <a:srgbClr val="FFFFFF"/>
                </a:solidFill>
              </a:rPr>
              <a:t>POSITIVE CORRELATIONS</a:t>
            </a:r>
            <a:r>
              <a:rPr lang="en-US" sz="1800">
                <a:solidFill>
                  <a:srgbClr val="FFFFFF"/>
                </a:solidFill>
              </a:rPr>
              <a:t> (CLOSE TO +1) INDICATE THAT AS ONE FEATURE INCREASES, THE OTHER TENDS TO INCREASE.</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b="1" lang="en-US" sz="1800">
                <a:solidFill>
                  <a:srgbClr val="FFFFFF"/>
                </a:solidFill>
              </a:rPr>
              <a:t>NEGATIVE CORRELATIONS</a:t>
            </a:r>
            <a:r>
              <a:rPr lang="en-US" sz="1800">
                <a:solidFill>
                  <a:srgbClr val="FFFFFF"/>
                </a:solidFill>
              </a:rPr>
              <a:t> (CLOSE TO -1) INDICATE THAT AS ONE FEATURE INCREASES, THE OTHER TENDS TO DECREASE.</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FOR EXAMPLE, </a:t>
            </a:r>
            <a:r>
              <a:rPr b="1" lang="en-US" sz="1800">
                <a:solidFill>
                  <a:srgbClr val="FFFFFF"/>
                </a:solidFill>
              </a:rPr>
              <a:t>PRICE VS SQUARE METERS</a:t>
            </a:r>
            <a:r>
              <a:rPr lang="en-US" sz="1800">
                <a:solidFill>
                  <a:srgbClr val="FFFFFF"/>
                </a:solidFill>
              </a:rPr>
              <a:t> USUALLY SHOWS A STRONG POSITIVE CORRELATION.</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FEATURES WITH WEAK CORRELATIONS (CLOSE TO 0) HAVE LITTLE LINEAR RELATIONSHIP.</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THIS VISUALIZATION HELPS IDENTIFY KEY FACTORS INFLUENCING PRICE AND GUIDES FURTHER ANALYSIS.</a:t>
            </a:r>
            <a:endParaRPr sz="1800">
              <a:solidFill>
                <a:srgbClr val="FFFFFF"/>
              </a:solidFill>
            </a:endParaRPr>
          </a:p>
          <a:p>
            <a:pPr indent="0" lvl="0" marL="0" rtl="0" algn="l">
              <a:spcBef>
                <a:spcPts val="0"/>
              </a:spcBef>
              <a:spcAft>
                <a:spcPts val="0"/>
              </a:spcAft>
              <a:buClr>
                <a:schemeClr val="lt1"/>
              </a:buClr>
              <a:buSzPts val="1800"/>
              <a:buFont typeface="Century Gothic"/>
              <a:buNone/>
            </a:pPr>
            <a:r>
              <a:t/>
            </a:r>
            <a:endParaRPr sz="1800">
              <a:solidFill>
                <a:srgbClr val="FFFFFF"/>
              </a:solidFill>
            </a:endParaRPr>
          </a:p>
        </p:txBody>
      </p:sp>
      <p:pic>
        <p:nvPicPr>
          <p:cNvPr descr="A screenshot of a graph&#10;&#10;AI-generated content may be incorrect." id="245" name="Google Shape;245;p38"/>
          <p:cNvPicPr preferRelativeResize="0"/>
          <p:nvPr>
            <p:ph idx="1" type="body"/>
          </p:nvPr>
        </p:nvPicPr>
        <p:blipFill rotWithShape="1">
          <a:blip r:embed="Rce6e31726a6d49c3">
            <a:alphaModFix/>
          </a:blip>
          <a:srcRect b="0" l="0" r="0" t="0"/>
          <a:stretch/>
        </p:blipFill>
        <p:spPr>
          <a:xfrm>
            <a:off x="1774823" y="3428999"/>
            <a:ext cx="8868822" cy="3124201"/>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9"/>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FFFFFF"/>
              </a:buClr>
              <a:buSzPts val="1800"/>
              <a:buFont typeface="Century Gothic"/>
              <a:buNone/>
            </a:pPr>
            <a:r>
              <a:rPr lang="en-US" sz="1800">
                <a:solidFill>
                  <a:srgbClr val="FFFFFF"/>
                </a:solidFill>
              </a:rPr>
              <a:t>THIS BAR CHART SHOWS THE </a:t>
            </a:r>
            <a:r>
              <a:rPr b="1" lang="en-US" sz="1800">
                <a:solidFill>
                  <a:srgbClr val="FFFFFF"/>
                </a:solidFill>
              </a:rPr>
              <a:t>TOP 10 MOST EXPENSIVE PROPERTIES</a:t>
            </a:r>
            <a:r>
              <a:rPr lang="en-US" sz="1800">
                <a:solidFill>
                  <a:srgbClr val="FFFFFF"/>
                </a:solidFill>
              </a:rPr>
              <a:t> IN THE DATASET ALONG WITH THEIR NEIGHBORHOODS AND ADDRESSES:</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HIGHLIGHTS </a:t>
            </a:r>
            <a:r>
              <a:rPr b="1" lang="en-US" sz="1800">
                <a:solidFill>
                  <a:srgbClr val="FFFFFF"/>
                </a:solidFill>
              </a:rPr>
              <a:t>WHICH NEIGHBORHOODS CONTAIN THE HIGHEST-PRICED PROPERTIES</a:t>
            </a:r>
            <a:r>
              <a:rPr lang="en-US" sz="1800">
                <a:solidFill>
                  <a:srgbClr val="FFFFFF"/>
                </a:solidFill>
              </a:rPr>
              <a:t>, HELPING UNDERSTAND MARKET HOTSPOTS.</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SHOWS </a:t>
            </a:r>
            <a:r>
              <a:rPr b="1" lang="en-US" sz="1800">
                <a:solidFill>
                  <a:srgbClr val="FFFFFF"/>
                </a:solidFill>
              </a:rPr>
              <a:t>PRICE GAPS</a:t>
            </a:r>
            <a:r>
              <a:rPr lang="en-US" sz="1800">
                <a:solidFill>
                  <a:srgbClr val="FFFFFF"/>
                </a:solidFill>
              </a:rPr>
              <a:t> BETWEEN LUXURY PROPERTIES, ILLUSTRATING DIFFERENCES IN PROPERTY VALUE.</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USEFUL FOR </a:t>
            </a:r>
            <a:r>
              <a:rPr b="1" lang="en-US" sz="1800">
                <a:solidFill>
                  <a:srgbClr val="FFFFFF"/>
                </a:solidFill>
              </a:rPr>
              <a:t>INVESTORS OR BUYERS</a:t>
            </a:r>
            <a:r>
              <a:rPr lang="en-US" sz="1800">
                <a:solidFill>
                  <a:srgbClr val="FFFFFF"/>
                </a:solidFill>
              </a:rPr>
              <a:t> TO IDENTIFY WHERE PREMIUM PROPERTIES ARE CONCENTRATED.</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HELPS IN </a:t>
            </a:r>
            <a:r>
              <a:rPr b="1" lang="en-US" sz="1800">
                <a:solidFill>
                  <a:srgbClr val="FFFFFF"/>
                </a:solidFill>
              </a:rPr>
              <a:t>MARKET ANALYSIS AND STRATEGIC PLANNING</a:t>
            </a:r>
            <a:r>
              <a:rPr lang="en-US" sz="1800">
                <a:solidFill>
                  <a:srgbClr val="FFFFFF"/>
                </a:solidFill>
              </a:rPr>
              <a:t> BY PINPOINTING HIGH-VALUE AREAS.</a:t>
            </a:r>
            <a:endParaRPr sz="1800">
              <a:solidFill>
                <a:srgbClr val="FFFFFF"/>
              </a:solidFill>
            </a:endParaRPr>
          </a:p>
          <a:p>
            <a:pPr indent="-285750" lvl="0" marL="285750" rtl="0" algn="l">
              <a:spcBef>
                <a:spcPts val="0"/>
              </a:spcBef>
              <a:spcAft>
                <a:spcPts val="0"/>
              </a:spcAft>
              <a:buClr>
                <a:srgbClr val="FFFFFF"/>
              </a:buClr>
              <a:buSzPts val="1800"/>
              <a:buFont typeface="Arial"/>
              <a:buChar char="•"/>
            </a:pPr>
            <a:r>
              <a:rPr lang="en-US" sz="1800">
                <a:solidFill>
                  <a:srgbClr val="FFFFFF"/>
                </a:solidFill>
              </a:rPr>
              <a:t>PROVIDES A QUICK OVERVIEW OF THE </a:t>
            </a:r>
            <a:r>
              <a:rPr b="1" lang="en-US" sz="1800">
                <a:solidFill>
                  <a:srgbClr val="FFFFFF"/>
                </a:solidFill>
              </a:rPr>
              <a:t>LUXURY SEGMENT</a:t>
            </a:r>
            <a:r>
              <a:rPr lang="en-US" sz="1800">
                <a:solidFill>
                  <a:srgbClr val="FFFFFF"/>
                </a:solidFill>
              </a:rPr>
              <a:t> IN THE REAL ESTATE MARKET.</a:t>
            </a:r>
            <a:endParaRPr sz="1800">
              <a:solidFill>
                <a:srgbClr val="FFFFFF"/>
              </a:solidFill>
            </a:endParaRPr>
          </a:p>
          <a:p>
            <a:pPr indent="0" lvl="0" marL="0" rtl="0" algn="l">
              <a:spcBef>
                <a:spcPts val="0"/>
              </a:spcBef>
              <a:spcAft>
                <a:spcPts val="0"/>
              </a:spcAft>
              <a:buClr>
                <a:schemeClr val="lt1"/>
              </a:buClr>
              <a:buSzPts val="1800"/>
              <a:buFont typeface="Century Gothic"/>
              <a:buNone/>
            </a:pPr>
            <a:r>
              <a:t/>
            </a:r>
            <a:endParaRPr sz="1800">
              <a:solidFill>
                <a:srgbClr val="FFFFFF"/>
              </a:solidFill>
            </a:endParaRPr>
          </a:p>
        </p:txBody>
      </p:sp>
      <p:pic>
        <p:nvPicPr>
          <p:cNvPr descr="A graph of a number of neighborhood&amp;#39;s&#10;&#10;AI-generated content may be incorrect." id="251" name="Google Shape;251;p39"/>
          <p:cNvPicPr preferRelativeResize="0"/>
          <p:nvPr>
            <p:ph idx="1" type="body"/>
          </p:nvPr>
        </p:nvPicPr>
        <p:blipFill rotWithShape="1">
          <a:blip r:embed="Re6e0632000c74b5f">
            <a:alphaModFix/>
          </a:blip>
          <a:srcRect b="0" l="0" r="0" t="0"/>
          <a:stretch/>
        </p:blipFill>
        <p:spPr>
          <a:xfrm>
            <a:off x="1147356" y="3282862"/>
            <a:ext cx="9382634" cy="3124201"/>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79bdc1b616354e8f">
            <a:alphaModFix/>
          </a:blip>
          <a:stretch>
            <a:fillRect/>
          </a:stretch>
        </a:blipFill>
      </p:bgPr>
    </p:bg>
    <p:spTree>
      <p:nvGrpSpPr>
        <p:cNvPr id="255" name="Shape 255"/>
        <p:cNvGrpSpPr/>
        <p:nvPr/>
      </p:nvGrpSpPr>
      <p:grpSpPr>
        <a:xfrm>
          <a:off x="0" y="0"/>
          <a:ext cx="0" cy="0"/>
          <a:chOff x="0" y="0"/>
          <a:chExt cx="0" cy="0"/>
        </a:xfrm>
      </p:grpSpPr>
      <p:sp>
        <p:nvSpPr>
          <p:cNvPr id="256" name="Google Shape;256;p40"/>
          <p:cNvSpPr/>
          <p:nvPr/>
        </p:nvSpPr>
        <p:spPr>
          <a:xfrm>
            <a:off x="0" y="0"/>
            <a:ext cx="12191999" cy="6858000"/>
          </a:xfrm>
          <a:custGeom>
            <a:rect b="b" l="l" r="r" t="t"/>
            <a:pathLst>
              <a:path extrusionOk="0" h="6858000" w="12191999">
                <a:moveTo>
                  <a:pt x="0" y="0"/>
                </a:moveTo>
                <a:lnTo>
                  <a:pt x="12191999" y="0"/>
                </a:lnTo>
                <a:lnTo>
                  <a:pt x="12191999" y="6858000"/>
                </a:lnTo>
                <a:lnTo>
                  <a:pt x="0" y="6858000"/>
                </a:lnTo>
                <a:close/>
              </a:path>
            </a:pathLst>
          </a:cu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257" name="Google Shape;257;p40"/>
          <p:cNvSpPr txBox="1"/>
          <p:nvPr>
            <p:ph type="ctrTitle"/>
          </p:nvPr>
        </p:nvSpPr>
        <p:spPr>
          <a:xfrm>
            <a:off x="4996542" y="990601"/>
            <a:ext cx="6054045" cy="463296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1600"/>
              <a:buFont typeface="Century Gothic"/>
              <a:buNone/>
            </a:pPr>
            <a:r>
              <a:rPr lang="en-US" sz="1600"/>
              <a:t>THROUGH THIS VISUAL ANALYSIS, WE HAVE IDENTIFIED KEY FACTORS THAT AFFECT PROPERTY PRICES AND MARKET TRENDS:</a:t>
            </a:r>
            <a:endParaRPr sz="1600"/>
          </a:p>
          <a:p>
            <a:pPr indent="-285750" lvl="0" marL="285750" rtl="0" algn="l">
              <a:lnSpc>
                <a:spcPct val="90000"/>
              </a:lnSpc>
              <a:spcBef>
                <a:spcPts val="0"/>
              </a:spcBef>
              <a:spcAft>
                <a:spcPts val="0"/>
              </a:spcAft>
              <a:buClr>
                <a:schemeClr val="lt1"/>
              </a:buClr>
              <a:buSzPts val="1600"/>
              <a:buFont typeface="Arial"/>
              <a:buChar char="•"/>
            </a:pPr>
            <a:r>
              <a:rPr b="1" lang="en-US" sz="1600"/>
              <a:t>PROPERTY SIZE, NUMBER OF BEDROOMS, BATHROOMS, AND AMENITIES</a:t>
            </a:r>
            <a:r>
              <a:rPr lang="en-US" sz="1600"/>
              <a:t> LIKE GARDEN OR BALCONY ARE STRONG PRICE DETERMINANTS.</a:t>
            </a:r>
            <a:endParaRPr sz="1600"/>
          </a:p>
          <a:p>
            <a:pPr indent="-285750" lvl="0" marL="285750" rtl="0" algn="l">
              <a:lnSpc>
                <a:spcPct val="90000"/>
              </a:lnSpc>
              <a:spcBef>
                <a:spcPts val="0"/>
              </a:spcBef>
              <a:spcAft>
                <a:spcPts val="0"/>
              </a:spcAft>
              <a:buClr>
                <a:schemeClr val="lt1"/>
              </a:buClr>
              <a:buSzPts val="1600"/>
              <a:buFont typeface="Arial"/>
              <a:buChar char="•"/>
            </a:pPr>
            <a:r>
              <a:rPr b="1" lang="en-US" sz="1600"/>
              <a:t>NEIGHBORHOOD AND VIEW QUALITY</a:t>
            </a:r>
            <a:r>
              <a:rPr lang="en-US" sz="1600"/>
              <a:t> SIGNIFICANTLY INFLUENCE THE VALUE OF PROPERTIES.</a:t>
            </a:r>
            <a:endParaRPr sz="1600"/>
          </a:p>
          <a:p>
            <a:pPr indent="-285750" lvl="0" marL="285750" rtl="0" algn="l">
              <a:lnSpc>
                <a:spcPct val="90000"/>
              </a:lnSpc>
              <a:spcBef>
                <a:spcPts val="0"/>
              </a:spcBef>
              <a:spcAft>
                <a:spcPts val="0"/>
              </a:spcAft>
              <a:buClr>
                <a:schemeClr val="lt1"/>
              </a:buClr>
              <a:buSzPts val="1600"/>
              <a:buFont typeface="Arial"/>
              <a:buChar char="•"/>
            </a:pPr>
            <a:r>
              <a:rPr lang="en-US" sz="1600"/>
              <a:t>BUILDING FEATURES SUCH AS </a:t>
            </a:r>
            <a:r>
              <a:rPr b="1" lang="en-US" sz="1600"/>
              <a:t>AGE, STATUS, INTERIOR STYLE, AND MATERIALS</a:t>
            </a:r>
            <a:r>
              <a:rPr lang="en-US" sz="1600"/>
              <a:t> ALSO IMPACT PRICING.</a:t>
            </a:r>
            <a:endParaRPr sz="1600"/>
          </a:p>
          <a:p>
            <a:pPr indent="-285750" lvl="0" marL="285750" rtl="0" algn="l">
              <a:lnSpc>
                <a:spcPct val="90000"/>
              </a:lnSpc>
              <a:spcBef>
                <a:spcPts val="0"/>
              </a:spcBef>
              <a:spcAft>
                <a:spcPts val="0"/>
              </a:spcAft>
              <a:buClr>
                <a:schemeClr val="lt1"/>
              </a:buClr>
              <a:buSzPts val="1600"/>
              <a:buFont typeface="Arial"/>
              <a:buChar char="•"/>
            </a:pPr>
            <a:r>
              <a:rPr lang="en-US" sz="1600"/>
              <a:t>THE </a:t>
            </a:r>
            <a:r>
              <a:rPr b="1" lang="en-US" sz="1600"/>
              <a:t>TOP 10 MOST EXPENSIVE PROPERTIES</a:t>
            </a:r>
            <a:r>
              <a:rPr lang="en-US" sz="1600"/>
              <a:t> HIGHLIGHT MARKET HOTSPOTS AND THE LUXURY SEGMENT.</a:t>
            </a:r>
            <a:endParaRPr sz="1600"/>
          </a:p>
          <a:p>
            <a:pPr indent="-285750" lvl="0" marL="285750" rtl="0" algn="l">
              <a:lnSpc>
                <a:spcPct val="90000"/>
              </a:lnSpc>
              <a:spcBef>
                <a:spcPts val="0"/>
              </a:spcBef>
              <a:spcAft>
                <a:spcPts val="0"/>
              </a:spcAft>
              <a:buClr>
                <a:schemeClr val="lt1"/>
              </a:buClr>
              <a:buSzPts val="1600"/>
              <a:buFont typeface="Arial"/>
              <a:buChar char="•"/>
            </a:pPr>
            <a:r>
              <a:rPr b="1" lang="en-US" sz="1600"/>
              <a:t>CORRELATION ANALYSIS</a:t>
            </a:r>
            <a:r>
              <a:rPr lang="en-US" sz="1600"/>
              <a:t> HELPS UNDERSTAND WHICH NUMERICAL FEATURES ARE MOST CLOSELY RELATED TO PRICE.</a:t>
            </a:r>
            <a:endParaRPr sz="1600"/>
          </a:p>
          <a:p>
            <a:pPr indent="0" lvl="0" marL="0" rtl="0" algn="l">
              <a:lnSpc>
                <a:spcPct val="90000"/>
              </a:lnSpc>
              <a:spcBef>
                <a:spcPts val="0"/>
              </a:spcBef>
              <a:spcAft>
                <a:spcPts val="0"/>
              </a:spcAft>
              <a:buClr>
                <a:schemeClr val="lt1"/>
              </a:buClr>
              <a:buSzPts val="1600"/>
              <a:buFont typeface="Century Gothic"/>
              <a:buNone/>
            </a:pPr>
            <a:r>
              <a:rPr lang="en-US" sz="1600"/>
              <a:t>OVERALL, THIS REPORT PROVIDES A </a:t>
            </a:r>
            <a:r>
              <a:rPr b="1" lang="en-US" sz="1600"/>
              <a:t>CLEAR AND COMPREHENSIVE UNDERSTANDING OF THE REAL ESTATE MARKET</a:t>
            </a:r>
            <a:r>
              <a:rPr lang="en-US" sz="1600"/>
              <a:t>, SUPPORTING DATA-DRIVEN DECISIONS AND STRATEGIC PLANNING.</a:t>
            </a:r>
            <a:endParaRPr sz="1600"/>
          </a:p>
          <a:p>
            <a:pPr indent="0" lvl="0" marL="0" rtl="0" algn="l">
              <a:lnSpc>
                <a:spcPct val="90000"/>
              </a:lnSpc>
              <a:spcBef>
                <a:spcPts val="0"/>
              </a:spcBef>
              <a:spcAft>
                <a:spcPts val="0"/>
              </a:spcAft>
              <a:buClr>
                <a:schemeClr val="lt1"/>
              </a:buClr>
              <a:buSzPts val="1600"/>
              <a:buFont typeface="Century Gothic"/>
              <a:buNone/>
            </a:pPr>
            <a:r>
              <a:t/>
            </a:r>
            <a:endParaRPr sz="1600"/>
          </a:p>
        </p:txBody>
      </p:sp>
      <p:sp>
        <p:nvSpPr>
          <p:cNvPr id="258" name="Google Shape;258;p40"/>
          <p:cNvSpPr txBox="1"/>
          <p:nvPr>
            <p:ph idx="1" type="subTitle"/>
          </p:nvPr>
        </p:nvSpPr>
        <p:spPr>
          <a:xfrm>
            <a:off x="1141412" y="990600"/>
            <a:ext cx="3191623" cy="463296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SzPts val="2100"/>
              <a:buNone/>
            </a:pPr>
            <a:r>
              <a:rPr lang="en-US">
                <a:solidFill>
                  <a:srgbClr val="FFFFFF"/>
                </a:solidFill>
              </a:rPr>
              <a:t>Conclusion</a:t>
            </a:r>
            <a:endParaRPr/>
          </a:p>
        </p:txBody>
      </p:sp>
      <p:cxnSp>
        <p:nvCxnSpPr>
          <p:cNvPr id="259" name="Google Shape;259;p40"/>
          <p:cNvCxnSpPr/>
          <p:nvPr/>
        </p:nvCxnSpPr>
        <p:spPr>
          <a:xfrm>
            <a:off x="4654769" y="2057400"/>
            <a:ext cx="0" cy="2743200"/>
          </a:xfrm>
          <a:prstGeom prst="straightConnector1">
            <a:avLst/>
          </a:prstGeom>
          <a:noFill/>
          <a:ln cap="flat" cmpd="sng" w="19050">
            <a:solidFill>
              <a:schemeClr val="accent1"/>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285750" lvl="0" marL="285750" rtl="0" algn="l">
              <a:lnSpc>
                <a:spcPct val="90000"/>
              </a:lnSpc>
              <a:spcBef>
                <a:spcPts val="0"/>
              </a:spcBef>
              <a:spcAft>
                <a:spcPts val="0"/>
              </a:spcAft>
              <a:buClr>
                <a:schemeClr val="dk1"/>
              </a:buClr>
              <a:buSzPts val="1800"/>
              <a:buFont typeface="Arial"/>
              <a:buChar char="•"/>
            </a:pPr>
            <a:r>
              <a:rPr lang="en-US" sz="1800"/>
              <a:t>Identify which </a:t>
            </a:r>
            <a:r>
              <a:rPr b="1" lang="en-US" sz="1800"/>
              <a:t>customer segment</a:t>
            </a:r>
            <a:r>
              <a:rPr lang="en-US" sz="1800"/>
              <a:t> contributes the most to sales.</a:t>
            </a:r>
            <a:endParaRPr/>
          </a:p>
          <a:p>
            <a:pPr indent="-285750" lvl="0" marL="285750" rtl="0" algn="l">
              <a:lnSpc>
                <a:spcPct val="90000"/>
              </a:lnSpc>
              <a:spcBef>
                <a:spcPts val="0"/>
              </a:spcBef>
              <a:spcAft>
                <a:spcPts val="0"/>
              </a:spcAft>
              <a:buClr>
                <a:schemeClr val="dk1"/>
              </a:buClr>
              <a:buSzPts val="1800"/>
              <a:buFont typeface="Arial"/>
              <a:buChar char="•"/>
            </a:pPr>
            <a:r>
              <a:rPr lang="en-US" sz="1800"/>
              <a:t>Helps in </a:t>
            </a:r>
            <a:r>
              <a:rPr b="1" lang="en-US" sz="1800"/>
              <a:t>targeted marketing strategies</a:t>
            </a:r>
            <a:r>
              <a:rPr lang="en-US" sz="1800"/>
              <a:t>.</a:t>
            </a:r>
            <a:endParaRPr/>
          </a:p>
          <a:p>
            <a:pPr indent="-285750" lvl="0" marL="285750" rtl="0" algn="l">
              <a:lnSpc>
                <a:spcPct val="90000"/>
              </a:lnSpc>
              <a:spcBef>
                <a:spcPts val="0"/>
              </a:spcBef>
              <a:spcAft>
                <a:spcPts val="0"/>
              </a:spcAft>
              <a:buClr>
                <a:schemeClr val="dk1"/>
              </a:buClr>
              <a:buSzPts val="1800"/>
              <a:buFont typeface="Arial"/>
              <a:buChar char="•"/>
            </a:pPr>
            <a:r>
              <a:rPr lang="en-US" sz="1800"/>
              <a:t>Highlights potential </a:t>
            </a:r>
            <a:r>
              <a:rPr b="1" lang="en-US" sz="1800"/>
              <a:t>over-dependence</a:t>
            </a:r>
            <a:r>
              <a:rPr lang="en-US" sz="1800"/>
              <a:t> on a single segment, which could be a risk.</a:t>
            </a:r>
            <a:endParaRPr/>
          </a:p>
          <a:p>
            <a:pPr indent="0" lvl="0" marL="0" rtl="0" algn="l">
              <a:lnSpc>
                <a:spcPct val="90000"/>
              </a:lnSpc>
              <a:spcBef>
                <a:spcPts val="0"/>
              </a:spcBef>
              <a:spcAft>
                <a:spcPts val="0"/>
              </a:spcAft>
              <a:buClr>
                <a:schemeClr val="dk1"/>
              </a:buClr>
              <a:buSzPts val="1800"/>
              <a:buFont typeface="Play"/>
              <a:buNone/>
            </a:pPr>
            <a:r>
              <a:t/>
            </a:r>
            <a:endParaRPr sz="1800"/>
          </a:p>
        </p:txBody>
      </p:sp>
      <p:pic>
        <p:nvPicPr>
          <p:cNvPr descr="A graph with red and blue lines&#10;&#10;AI-generated content may be incorrect." id="135" name="Google Shape;135;p19"/>
          <p:cNvPicPr preferRelativeResize="0"/>
          <p:nvPr>
            <p:ph idx="1" type="body"/>
          </p:nvPr>
        </p:nvPicPr>
        <p:blipFill rotWithShape="1">
          <a:blip r:embed="R1b572002e6604572">
            <a:alphaModFix/>
          </a:blip>
          <a:srcRect b="0" l="0" r="0" t="0"/>
          <a:stretch/>
        </p:blipFill>
        <p:spPr>
          <a:xfrm>
            <a:off x="1158658" y="1941504"/>
            <a:ext cx="9592848" cy="474588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285750" lvl="0" marL="285750" rtl="0" algn="l">
              <a:lnSpc>
                <a:spcPct val="90000"/>
              </a:lnSpc>
              <a:spcBef>
                <a:spcPts val="0"/>
              </a:spcBef>
              <a:spcAft>
                <a:spcPts val="0"/>
              </a:spcAft>
              <a:buClr>
                <a:schemeClr val="dk1"/>
              </a:buClr>
              <a:buSzPts val="1800"/>
              <a:buFont typeface="Arial"/>
              <a:buChar char="•"/>
            </a:pPr>
            <a:r>
              <a:rPr lang="en-US" sz="1800"/>
              <a:t>Shows how sales are distributed across different shipping modes.</a:t>
            </a:r>
            <a:endParaRPr/>
          </a:p>
          <a:p>
            <a:pPr indent="-285750" lvl="0" marL="285750" rtl="0" algn="l">
              <a:lnSpc>
                <a:spcPct val="90000"/>
              </a:lnSpc>
              <a:spcBef>
                <a:spcPts val="0"/>
              </a:spcBef>
              <a:spcAft>
                <a:spcPts val="0"/>
              </a:spcAft>
              <a:buClr>
                <a:schemeClr val="dk1"/>
              </a:buClr>
              <a:buSzPts val="1800"/>
              <a:buFont typeface="Arial"/>
              <a:buChar char="•"/>
            </a:pPr>
            <a:r>
              <a:rPr lang="en-US" sz="1800"/>
              <a:t>Helps identify whether certain shipping methods are associated with higher or lower sales.</a:t>
            </a:r>
            <a:endParaRPr/>
          </a:p>
          <a:p>
            <a:pPr indent="-285750" lvl="0" marL="285750" rtl="0" algn="l">
              <a:lnSpc>
                <a:spcPct val="90000"/>
              </a:lnSpc>
              <a:spcBef>
                <a:spcPts val="0"/>
              </a:spcBef>
              <a:spcAft>
                <a:spcPts val="0"/>
              </a:spcAft>
              <a:buClr>
                <a:schemeClr val="dk1"/>
              </a:buClr>
              <a:buSzPts val="1800"/>
              <a:buFont typeface="Arial"/>
              <a:buChar char="•"/>
            </a:pPr>
            <a:r>
              <a:rPr lang="en-US" sz="1800"/>
              <a:t>Outliers in the plot may indicate large or special orders using specific shipping methods.</a:t>
            </a:r>
            <a:endParaRPr/>
          </a:p>
          <a:p>
            <a:pPr indent="-285750" lvl="0" marL="285750" rtl="0" algn="l">
              <a:lnSpc>
                <a:spcPct val="90000"/>
              </a:lnSpc>
              <a:spcBef>
                <a:spcPts val="0"/>
              </a:spcBef>
              <a:spcAft>
                <a:spcPts val="0"/>
              </a:spcAft>
              <a:buClr>
                <a:schemeClr val="dk1"/>
              </a:buClr>
              <a:buSzPts val="1800"/>
              <a:buFont typeface="Arial"/>
              <a:buChar char="•"/>
            </a:pPr>
            <a:r>
              <a:rPr lang="en-US" sz="1800"/>
              <a:t>Useful for understanding customer preferences and optimizing logistics or shipping strategies.</a:t>
            </a:r>
            <a:endParaRPr/>
          </a:p>
          <a:p>
            <a:pPr indent="0" lvl="0" marL="0" rtl="0" algn="l">
              <a:lnSpc>
                <a:spcPct val="90000"/>
              </a:lnSpc>
              <a:spcBef>
                <a:spcPts val="0"/>
              </a:spcBef>
              <a:spcAft>
                <a:spcPts val="0"/>
              </a:spcAft>
              <a:buClr>
                <a:schemeClr val="dk1"/>
              </a:buClr>
              <a:buSzPts val="1800"/>
              <a:buFont typeface="Play"/>
              <a:buNone/>
            </a:pPr>
            <a:r>
              <a:t/>
            </a:r>
            <a:endParaRPr sz="1800"/>
          </a:p>
        </p:txBody>
      </p:sp>
      <p:pic>
        <p:nvPicPr>
          <p:cNvPr descr="A chart with different colored dots&#10;&#10;AI-generated content may be incorrect." id="141" name="Google Shape;141;p20"/>
          <p:cNvPicPr preferRelativeResize="0"/>
          <p:nvPr>
            <p:ph idx="1" type="body"/>
          </p:nvPr>
        </p:nvPicPr>
        <p:blipFill rotWithShape="1">
          <a:blip r:embed="R317ff2205839409b">
            <a:alphaModFix/>
          </a:blip>
          <a:srcRect b="0" l="0" r="0" t="0"/>
          <a:stretch/>
        </p:blipFill>
        <p:spPr>
          <a:xfrm>
            <a:off x="1336110" y="2080637"/>
            <a:ext cx="9206629" cy="423797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285750" lvl="0" marL="285750" rtl="0" algn="l">
              <a:lnSpc>
                <a:spcPct val="90000"/>
              </a:lnSpc>
              <a:spcBef>
                <a:spcPts val="0"/>
              </a:spcBef>
              <a:spcAft>
                <a:spcPts val="0"/>
              </a:spcAft>
              <a:buClr>
                <a:schemeClr val="dk1"/>
              </a:buClr>
              <a:buSzPts val="1800"/>
              <a:buFont typeface="Arial"/>
              <a:buChar char="•"/>
            </a:pPr>
            <a:r>
              <a:rPr lang="en-US" sz="1800"/>
              <a:t>Shows how sales are distributed across different states.</a:t>
            </a:r>
            <a:endParaRPr/>
          </a:p>
          <a:p>
            <a:pPr indent="-285750" lvl="0" marL="285750" rtl="0" algn="l">
              <a:lnSpc>
                <a:spcPct val="90000"/>
              </a:lnSpc>
              <a:spcBef>
                <a:spcPts val="0"/>
              </a:spcBef>
              <a:spcAft>
                <a:spcPts val="0"/>
              </a:spcAft>
              <a:buClr>
                <a:schemeClr val="dk1"/>
              </a:buClr>
              <a:buSzPts val="1800"/>
              <a:buFont typeface="Arial"/>
              <a:buChar char="•"/>
            </a:pPr>
            <a:r>
              <a:rPr lang="en-US" sz="1800"/>
              <a:t>Makes it easy to identify which states contribute the most to total sales.</a:t>
            </a:r>
            <a:endParaRPr/>
          </a:p>
          <a:p>
            <a:pPr indent="-285750" lvl="0" marL="285750" rtl="0" algn="l">
              <a:lnSpc>
                <a:spcPct val="90000"/>
              </a:lnSpc>
              <a:spcBef>
                <a:spcPts val="0"/>
              </a:spcBef>
              <a:spcAft>
                <a:spcPts val="0"/>
              </a:spcAft>
              <a:buClr>
                <a:schemeClr val="dk1"/>
              </a:buClr>
              <a:buSzPts val="1800"/>
              <a:buFont typeface="Arial"/>
              <a:buChar char="•"/>
            </a:pPr>
            <a:r>
              <a:rPr lang="en-US" sz="1800"/>
              <a:t>Helps compare performance between states (top-performing vs low-performing).</a:t>
            </a:r>
            <a:endParaRPr/>
          </a:p>
          <a:p>
            <a:pPr indent="-285750" lvl="0" marL="285750" rtl="0" algn="l">
              <a:lnSpc>
                <a:spcPct val="90000"/>
              </a:lnSpc>
              <a:spcBef>
                <a:spcPts val="0"/>
              </a:spcBef>
              <a:spcAft>
                <a:spcPts val="0"/>
              </a:spcAft>
              <a:buClr>
                <a:schemeClr val="dk1"/>
              </a:buClr>
              <a:buSzPts val="1800"/>
              <a:buFont typeface="Arial"/>
              <a:buChar char="•"/>
            </a:pPr>
            <a:r>
              <a:rPr lang="en-US" sz="1800"/>
              <a:t>Can guide decision-making in terms of </a:t>
            </a:r>
            <a:r>
              <a:rPr b="1" lang="en-US" sz="1800"/>
              <a:t>regional strategies, marketing focus, or resource allocation</a:t>
            </a:r>
            <a:r>
              <a:rPr lang="en-US" sz="1800"/>
              <a:t>.</a:t>
            </a:r>
            <a:endParaRPr/>
          </a:p>
          <a:p>
            <a:pPr indent="0" lvl="0" marL="0" rtl="0" algn="l">
              <a:lnSpc>
                <a:spcPct val="90000"/>
              </a:lnSpc>
              <a:spcBef>
                <a:spcPts val="0"/>
              </a:spcBef>
              <a:spcAft>
                <a:spcPts val="0"/>
              </a:spcAft>
              <a:buClr>
                <a:schemeClr val="dk1"/>
              </a:buClr>
              <a:buSzPts val="1800"/>
              <a:buFont typeface="Play"/>
              <a:buNone/>
            </a:pPr>
            <a:r>
              <a:t/>
            </a:r>
            <a:endParaRPr sz="1800"/>
          </a:p>
        </p:txBody>
      </p:sp>
      <p:pic>
        <p:nvPicPr>
          <p:cNvPr descr="A colorful graph with black text&#10;&#10;AI-generated content may be incorrect." id="147" name="Google Shape;147;p21"/>
          <p:cNvPicPr preferRelativeResize="0"/>
          <p:nvPr>
            <p:ph idx="1" type="body"/>
          </p:nvPr>
        </p:nvPicPr>
        <p:blipFill rotWithShape="1">
          <a:blip r:embed="R00afc4ca76f5416c">
            <a:alphaModFix/>
          </a:blip>
          <a:srcRect b="0" l="0" r="0" t="0"/>
          <a:stretch/>
        </p:blipFill>
        <p:spPr>
          <a:xfrm>
            <a:off x="93946" y="1687459"/>
            <a:ext cx="11576136" cy="4993013"/>
          </a:xfrm>
          <a:prstGeom prst="rect">
            <a:avLst/>
          </a:prstGeom>
          <a:noFill/>
          <a:ln>
            <a:noFill/>
          </a:ln>
        </p:spPr>
      </p:pic>
    </p:spTree>
  </p:cSld>
  <p:clrMapOvr>
    <a:masterClrMapping/>
  </p:clrMapOvr>
</p:sld>
</file>

<file path=docProps/core.xml><?xml version="1.0" encoding="utf-8"?>
<coreProperties xmlns:dc="http://purl.org/dc/elements/1.1/" xmlns:dcterms="http://purl.org/dc/terms/" xmlns:xsi="http://www.w3.org/2001/XMLSchema-instance" xmlns="http://schemas.openxmlformats.org/package/2006/metadata/core-properties">
  <dcterms:modified xsi:type="dcterms:W3CDTF">2025-09-29T21:09:37.9620000Z</dcterms:modified>
</coreProperties>
</file>